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wmf" ContentType="image/x-wmf"/>
  <Override PartName="/ppt/media/image19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8.png" ContentType="image/png"/>
  <Override PartName="/ppt/media/image17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21.png" ContentType="image/png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9F4591C-C75E-4FC6-A3A8-DF80D01E928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23CA6B-5AC3-4116-AD33-8ACBCF05717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708446-3199-4C81-8E27-43C7D3BF567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B8FC19-6E5D-4E33-9E82-2C653726F8B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1947960" y="160452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/>
          </p:nvPr>
        </p:nvSpPr>
        <p:spPr>
          <a:xfrm>
            <a:off x="609480" y="2076840"/>
            <a:ext cx="261216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867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5A5FFD-DC36-4A6A-846E-4A2A7AE2E0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9E6C4E6-2A85-41F0-990A-BDEE3D34E9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1947960" y="1604520"/>
            <a:ext cx="127440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306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207684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B947F51D-A3E3-4781-A791-D02685E57F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27440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306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1947960" y="160452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1947960" y="207684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3E2F194-82E9-4614-8297-F3D8889EE7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261216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867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09480" y="2076840"/>
            <a:ext cx="261216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867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6DD1B4-6724-4B16-B083-3C80D29134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947960" y="160452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207684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1947960" y="2076840"/>
            <a:ext cx="1274400" cy="43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687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3F3CE2-C749-41FE-BB4C-9A5F58F28D9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D657096-CFA5-4E98-AA58-E3168229A4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0A58FFD-F026-40E8-BACD-D2ED1761DC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21B4EAB-1CB8-4A9D-8AFD-7C97EFE5F7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9022D98-2AB6-486F-9A4B-E357548EEF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27440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306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1947960" y="1604520"/>
            <a:ext cx="127440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306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8E1D53A-36CF-41AA-8991-59D94A6435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40F6643-58AE-4108-9BAC-E81E31B247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3353040" y="160452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53535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727EEB-F6BD-41ED-9EBB-8369EA01B40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542F88-29AF-4FD8-8FE3-43415D117AD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353040" y="1604520"/>
            <a:ext cx="2612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BBDFAE-EF0D-405B-8F0F-FC14571B441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2612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353040" y="160452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3353040" y="259524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B4FFD5-121E-42B5-982E-30C51DF5640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2595240"/>
            <a:ext cx="53535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71B002-FCC8-4615-B49C-6FF76726CE3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353040" y="160452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3353040" y="2595240"/>
            <a:ext cx="2612160" cy="90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6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7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5F5216-3E35-45BE-8689-F9EFBC0DDDA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8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32E975-0312-40BC-8341-564B28099A8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CD799A-1BF5-42A3-BB8F-8BBB2BE15BC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6DE3FE-38E8-4852-A8D1-DC0257F03FA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3B5F82B-C501-4D6B-9CC2-F3AA1DF83BA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2612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353040" y="1604520"/>
            <a:ext cx="2612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A6CB4B-AD49-4FC4-9108-1D6F25108F7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B8C849-5549-44F2-BE3D-0D45155A969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2.png"/><Relationship Id="rId8" Type="http://schemas.openxmlformats.org/officeDocument/2006/relationships/image" Target="../media/image32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2.wmf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4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image" Target="../media/image22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50600" y="678240"/>
            <a:ext cx="10513800" cy="214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666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&lt;Secure Coding Dojo/&gt;</a:t>
            </a:r>
            <a:br>
              <a:rPr sz="6600"/>
            </a:br>
            <a:r>
              <a:rPr b="1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Attack-Grams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itle 1"/>
          <p:cNvSpPr/>
          <p:nvPr/>
        </p:nvSpPr>
        <p:spPr>
          <a:xfrm>
            <a:off x="750600" y="3247200"/>
            <a:ext cx="111034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ffffff">
                    <a:alpha val="58000"/>
                  </a:srgbClr>
                </a:solidFill>
                <a:latin typeface="Arial"/>
                <a:ea typeface="DejaVu Sans"/>
              </a:rPr>
              <a:t>A set of simple diagrams describing various attacks that leverage software flaws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2253600" y="48420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Integer Overflow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661920" y="1646640"/>
            <a:ext cx="716760" cy="871200"/>
          </a:xfrm>
          <a:prstGeom prst="rect">
            <a:avLst/>
          </a:prstGeom>
          <a:ln w="0">
            <a:noFill/>
          </a:ln>
        </p:spPr>
      </p:pic>
      <p:sp>
        <p:nvSpPr>
          <p:cNvPr id="238" name="TextBox 4"/>
          <p:cNvSpPr/>
          <p:nvPr/>
        </p:nvSpPr>
        <p:spPr>
          <a:xfrm>
            <a:off x="3556080" y="2519280"/>
            <a:ext cx="80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Graphic 5" descr=""/>
          <p:cNvPicPr/>
          <p:nvPr/>
        </p:nvPicPr>
        <p:blipFill>
          <a:blip r:embed="rId2"/>
          <a:stretch/>
        </p:blipFill>
        <p:spPr>
          <a:xfrm>
            <a:off x="914040" y="160668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240" name="TextBox 6"/>
          <p:cNvSpPr/>
          <p:nvPr/>
        </p:nvSpPr>
        <p:spPr>
          <a:xfrm>
            <a:off x="843840" y="2530800"/>
            <a:ext cx="107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1" name="Straight Connector 9"/>
          <p:cNvCxnSpPr/>
          <p:nvPr/>
        </p:nvCxnSpPr>
        <p:spPr>
          <a:xfrm>
            <a:off x="1278360" y="2851920"/>
            <a:ext cx="10440" cy="319392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242" name="Straight Connector 10"/>
          <p:cNvCxnSpPr/>
          <p:nvPr/>
        </p:nvCxnSpPr>
        <p:spPr>
          <a:xfrm flipH="1">
            <a:off x="3908880" y="2854800"/>
            <a:ext cx="10440" cy="319104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243" name="Straight Arrow Connector 15"/>
          <p:cNvCxnSpPr/>
          <p:nvPr/>
        </p:nvCxnSpPr>
        <p:spPr>
          <a:xfrm>
            <a:off x="1278360" y="3233880"/>
            <a:ext cx="2632320" cy="180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44" name="TextBox 16"/>
          <p:cNvSpPr/>
          <p:nvPr/>
        </p:nvSpPr>
        <p:spPr>
          <a:xfrm>
            <a:off x="2316240" y="2904480"/>
            <a:ext cx="1394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5" name="Straight Arrow Connector 17"/>
          <p:cNvCxnSpPr/>
          <p:nvPr/>
        </p:nvCxnSpPr>
        <p:spPr>
          <a:xfrm flipH="1">
            <a:off x="1270080" y="3248640"/>
            <a:ext cx="2649240" cy="85536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246" name="TextBox 18"/>
          <p:cNvSpPr/>
          <p:nvPr/>
        </p:nvSpPr>
        <p:spPr>
          <a:xfrm rot="20570400">
            <a:off x="1151640" y="3517200"/>
            <a:ext cx="193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7" name="Straight Arrow Connector 19"/>
          <p:cNvCxnSpPr/>
          <p:nvPr/>
        </p:nvCxnSpPr>
        <p:spPr>
          <a:xfrm>
            <a:off x="1270800" y="4127040"/>
            <a:ext cx="2648520" cy="180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48" name="TextBox 20"/>
          <p:cNvSpPr/>
          <p:nvPr/>
        </p:nvSpPr>
        <p:spPr>
          <a:xfrm>
            <a:off x="2316240" y="3800880"/>
            <a:ext cx="1394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9" name="Straight Arrow Connector 21"/>
          <p:cNvCxnSpPr/>
          <p:nvPr/>
        </p:nvCxnSpPr>
        <p:spPr>
          <a:xfrm flipH="1">
            <a:off x="1269360" y="4158000"/>
            <a:ext cx="2641320" cy="87012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250" name="TextBox 22"/>
          <p:cNvSpPr/>
          <p:nvPr/>
        </p:nvSpPr>
        <p:spPr>
          <a:xfrm rot="20563200">
            <a:off x="1152360" y="4420440"/>
            <a:ext cx="193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Box 23"/>
          <p:cNvSpPr/>
          <p:nvPr/>
        </p:nvSpPr>
        <p:spPr>
          <a:xfrm>
            <a:off x="2392200" y="2512440"/>
            <a:ext cx="371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2" name="Straight Arrow Connector 24"/>
          <p:cNvCxnSpPr/>
          <p:nvPr/>
        </p:nvCxnSpPr>
        <p:spPr>
          <a:xfrm>
            <a:off x="1287000" y="5034960"/>
            <a:ext cx="2632320" cy="180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53" name="TextBox 25"/>
          <p:cNvSpPr/>
          <p:nvPr/>
        </p:nvSpPr>
        <p:spPr>
          <a:xfrm>
            <a:off x="2316240" y="4698360"/>
            <a:ext cx="1394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4" name="Straight Arrow Connector 26"/>
          <p:cNvCxnSpPr/>
          <p:nvPr/>
        </p:nvCxnSpPr>
        <p:spPr>
          <a:xfrm flipH="1">
            <a:off x="1269360" y="5080680"/>
            <a:ext cx="2641320" cy="769680"/>
          </a:xfrm>
          <a:prstGeom prst="straightConnector1">
            <a:avLst/>
          </a:prstGeom>
          <a:ln w="31750">
            <a:solidFill>
              <a:srgbClr val="70ad47"/>
            </a:solidFill>
            <a:round/>
            <a:tailEnd len="med" type="triangle" w="med"/>
          </a:ln>
        </p:spPr>
      </p:cxnSp>
      <p:sp>
        <p:nvSpPr>
          <p:cNvPr id="255" name="TextBox 27"/>
          <p:cNvSpPr/>
          <p:nvPr/>
        </p:nvSpPr>
        <p:spPr>
          <a:xfrm rot="20638200">
            <a:off x="1097640" y="5279400"/>
            <a:ext cx="206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Rectangle 30"/>
          <p:cNvSpPr/>
          <p:nvPr/>
        </p:nvSpPr>
        <p:spPr>
          <a:xfrm>
            <a:off x="4078440" y="3942720"/>
            <a:ext cx="3580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attempts = 32767 (MAX_SHORT)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Rectangle 31"/>
          <p:cNvSpPr/>
          <p:nvPr/>
        </p:nvSpPr>
        <p:spPr>
          <a:xfrm>
            <a:off x="4114800" y="4850640"/>
            <a:ext cx="421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a94442"/>
                </a:solidFill>
                <a:latin typeface="Helvetica Neue"/>
                <a:ea typeface="DejaVu Sans"/>
              </a:rPr>
              <a:t>attempts = -32768 (&lt; MAX_ATTEMPTS)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Rectangle 32"/>
          <p:cNvSpPr/>
          <p:nvPr/>
        </p:nvSpPr>
        <p:spPr>
          <a:xfrm>
            <a:off x="4092120" y="3054240"/>
            <a:ext cx="2053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attempts = 32766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Curved Connector 37"/>
          <p:cNvCxnSpPr>
            <a:stCxn id="260" idx="1"/>
          </p:cNvCxnSpPr>
          <p:nvPr/>
        </p:nvCxnSpPr>
        <p:spPr>
          <a:xfrm flipH="1" flipV="1" rot="10800000">
            <a:off x="1245240" y="2266920"/>
            <a:ext cx="871200" cy="2905560"/>
          </a:xfrm>
          <a:prstGeom prst="curvedConnector3">
            <a:avLst>
              <a:gd name="adj1" fmla="val -30673"/>
            </a:avLst>
          </a:prstGeom>
          <a:ln w="123825">
            <a:solidFill>
              <a:srgbClr val="767171">
                <a:alpha val="31000"/>
              </a:srgbClr>
            </a:solidFill>
            <a:round/>
            <a:tailEnd len="med" type="triangle" w="med"/>
          </a:ln>
        </p:spPr>
      </p:cxn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51040" y="59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Download of Code Without 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Integrity Check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ube 4"/>
          <p:cNvSpPr/>
          <p:nvPr/>
        </p:nvSpPr>
        <p:spPr>
          <a:xfrm>
            <a:off x="1245600" y="1602720"/>
            <a:ext cx="868680" cy="132876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262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555720" y="1881360"/>
            <a:ext cx="716760" cy="871200"/>
          </a:xfrm>
          <a:prstGeom prst="rect">
            <a:avLst/>
          </a:prstGeom>
          <a:ln w="0">
            <a:noFill/>
          </a:ln>
        </p:spPr>
      </p:pic>
      <p:pic>
        <p:nvPicPr>
          <p:cNvPr id="263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264" name="TextBox 7"/>
          <p:cNvSpPr/>
          <p:nvPr/>
        </p:nvSpPr>
        <p:spPr>
          <a:xfrm>
            <a:off x="1298520" y="5654160"/>
            <a:ext cx="68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Box 16"/>
          <p:cNvSpPr/>
          <p:nvPr/>
        </p:nvSpPr>
        <p:spPr>
          <a:xfrm>
            <a:off x="3344400" y="2754360"/>
            <a:ext cx="1132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Graphic 17" descr=""/>
          <p:cNvPicPr/>
          <p:nvPr/>
        </p:nvPicPr>
        <p:blipFill>
          <a:blip r:embed="rId3"/>
          <a:stretch/>
        </p:blipFill>
        <p:spPr>
          <a:xfrm>
            <a:off x="4411800" y="3188880"/>
            <a:ext cx="950760" cy="95076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6760" cy="924480"/>
          </a:xfrm>
          <a:prstGeom prst="rect">
            <a:avLst/>
          </a:prstGeom>
          <a:ln w="0">
            <a:noFill/>
          </a:ln>
        </p:spPr>
      </p:pic>
      <p:sp>
        <p:nvSpPr>
          <p:cNvPr id="268" name="TextBox 20"/>
          <p:cNvSpPr/>
          <p:nvPr/>
        </p:nvSpPr>
        <p:spPr>
          <a:xfrm>
            <a:off x="3359520" y="5325840"/>
            <a:ext cx="1101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Box 22"/>
          <p:cNvSpPr/>
          <p:nvPr/>
        </p:nvSpPr>
        <p:spPr>
          <a:xfrm>
            <a:off x="864720" y="2940120"/>
            <a:ext cx="2077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Box 26"/>
          <p:cNvSpPr/>
          <p:nvPr/>
        </p:nvSpPr>
        <p:spPr>
          <a:xfrm>
            <a:off x="5377680" y="3300480"/>
            <a:ext cx="954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676520" y="56880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Open Redirect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4230360" y="1460160"/>
            <a:ext cx="716760" cy="92448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507320" y="1431720"/>
            <a:ext cx="716760" cy="871200"/>
          </a:xfrm>
          <a:prstGeom prst="rect">
            <a:avLst/>
          </a:prstGeom>
          <a:ln w="0">
            <a:noFill/>
          </a:ln>
        </p:spPr>
      </p:pic>
      <p:sp>
        <p:nvSpPr>
          <p:cNvPr id="274" name="TextBox 7"/>
          <p:cNvSpPr/>
          <p:nvPr/>
        </p:nvSpPr>
        <p:spPr>
          <a:xfrm>
            <a:off x="915120" y="2275200"/>
            <a:ext cx="1949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Box 8"/>
          <p:cNvSpPr/>
          <p:nvPr/>
        </p:nvSpPr>
        <p:spPr>
          <a:xfrm>
            <a:off x="3840120" y="2331000"/>
            <a:ext cx="1506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Graphic 16" descr=""/>
          <p:cNvPicPr/>
          <p:nvPr/>
        </p:nvPicPr>
        <p:blipFill>
          <a:blip r:embed="rId3"/>
          <a:stretch/>
        </p:blipFill>
        <p:spPr>
          <a:xfrm>
            <a:off x="4230360" y="3651840"/>
            <a:ext cx="950760" cy="95076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23"/>
          <p:cNvGrpSpPr/>
          <p:nvPr/>
        </p:nvGrpSpPr>
        <p:grpSpPr>
          <a:xfrm>
            <a:off x="1299960" y="3469680"/>
            <a:ext cx="1685880" cy="1498320"/>
            <a:chOff x="1299960" y="3469680"/>
            <a:chExt cx="1685880" cy="1498320"/>
          </a:xfrm>
        </p:grpSpPr>
        <p:pic>
          <p:nvPicPr>
            <p:cNvPr id="278" name="Graphic 17" descr=""/>
            <p:cNvPicPr/>
            <p:nvPr/>
          </p:nvPicPr>
          <p:blipFill>
            <a:blip r:embed="rId4"/>
            <a:stretch/>
          </p:blipFill>
          <p:spPr>
            <a:xfrm>
              <a:off x="1410480" y="346968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9" name="Graphic 18" descr=""/>
            <p:cNvPicPr/>
            <p:nvPr/>
          </p:nvPicPr>
          <p:blipFill>
            <a:blip r:embed="rId5"/>
            <a:stretch/>
          </p:blipFill>
          <p:spPr>
            <a:xfrm>
              <a:off x="1746000" y="365292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0" name="TextBox 19"/>
            <p:cNvSpPr/>
            <p:nvPr/>
          </p:nvSpPr>
          <p:spPr>
            <a:xfrm>
              <a:off x="1299960" y="4604040"/>
              <a:ext cx="1685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1" name="TextBox 20"/>
          <p:cNvSpPr/>
          <p:nvPr/>
        </p:nvSpPr>
        <p:spPr>
          <a:xfrm>
            <a:off x="4181400" y="4604040"/>
            <a:ext cx="1048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2" name="Curved Connector 22"/>
          <p:cNvCxnSpPr>
            <a:stCxn id="278" idx="0"/>
            <a:endCxn id="274" idx="2"/>
          </p:cNvCxnSpPr>
          <p:nvPr/>
        </p:nvCxnSpPr>
        <p:spPr>
          <a:xfrm flipH="1" flipV="1" rot="5400000">
            <a:off x="1609200" y="3189600"/>
            <a:ext cx="556560" cy="4320"/>
          </a:xfrm>
          <a:prstGeom prst="curvedConnector3">
            <a:avLst>
              <a:gd name="adj1" fmla="val 24983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cxnSp>
        <p:nvCxnSpPr>
          <p:cNvPr id="283" name="Curved Connector 25"/>
          <p:cNvCxnSpPr>
            <a:stCxn id="274" idx="2"/>
            <a:endCxn id="272" idx="1"/>
          </p:cNvCxnSpPr>
          <p:nvPr/>
        </p:nvCxnSpPr>
        <p:spPr>
          <a:xfrm flipH="1" flipV="1" rot="5400000">
            <a:off x="2564280" y="1247400"/>
            <a:ext cx="991440" cy="2341080"/>
          </a:xfrm>
          <a:prstGeom prst="curvedConnector4">
            <a:avLst>
              <a:gd name="adj1" fmla="val -17907"/>
              <a:gd name="adj2" fmla="val 49477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cxnSp>
        <p:nvCxnSpPr>
          <p:cNvPr id="284" name="Curved Connector 29"/>
          <p:cNvCxnSpPr>
            <a:stCxn id="276" idx="1"/>
            <a:endCxn id="279" idx="3"/>
          </p:cNvCxnSpPr>
          <p:nvPr/>
        </p:nvCxnSpPr>
        <p:spPr>
          <a:xfrm flipV="1" rot="10800000">
            <a:off x="2696760" y="4126680"/>
            <a:ext cx="1533960" cy="144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85" name="TextBox 33"/>
          <p:cNvSpPr/>
          <p:nvPr/>
        </p:nvSpPr>
        <p:spPr>
          <a:xfrm>
            <a:off x="3002040" y="4183560"/>
            <a:ext cx="10418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E-mail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Graphic 27" descr=""/>
          <p:cNvPicPr/>
          <p:nvPr/>
        </p:nvPicPr>
        <p:blipFill>
          <a:blip r:embed="rId6"/>
          <a:stretch/>
        </p:blipFill>
        <p:spPr>
          <a:xfrm>
            <a:off x="3192480" y="3596040"/>
            <a:ext cx="530280" cy="53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Curved Connector 40"/>
          <p:cNvCxnSpPr/>
          <p:nvPr/>
        </p:nvCxnSpPr>
        <p:spPr>
          <a:xfrm rot="5400000">
            <a:off x="2745720" y="3224880"/>
            <a:ext cx="1602720" cy="853560"/>
          </a:xfrm>
          <a:prstGeom prst="curvedConnector3">
            <a:avLst>
              <a:gd name="adj1" fmla="val 25028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88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228480" y="1512360"/>
            <a:ext cx="1603800" cy="1948680"/>
          </a:xfrm>
          <a:prstGeom prst="rect">
            <a:avLst/>
          </a:prstGeom>
          <a:ln w="0">
            <a:noFill/>
          </a:ln>
        </p:spPr>
      </p:pic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233000" y="52344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Scripting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Box 7"/>
          <p:cNvSpPr/>
          <p:nvPr/>
        </p:nvSpPr>
        <p:spPr>
          <a:xfrm>
            <a:off x="3192480" y="1228320"/>
            <a:ext cx="1949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Graphic 16" descr=""/>
          <p:cNvPicPr/>
          <p:nvPr/>
        </p:nvPicPr>
        <p:blipFill>
          <a:blip r:embed="rId2"/>
          <a:stretch/>
        </p:blipFill>
        <p:spPr>
          <a:xfrm>
            <a:off x="5005800" y="4450680"/>
            <a:ext cx="950760" cy="950760"/>
          </a:xfrm>
          <a:prstGeom prst="rect">
            <a:avLst/>
          </a:prstGeom>
          <a:ln w="0">
            <a:noFill/>
          </a:ln>
        </p:spPr>
      </p:pic>
      <p:grpSp>
        <p:nvGrpSpPr>
          <p:cNvPr id="292" name="Group 23"/>
          <p:cNvGrpSpPr/>
          <p:nvPr/>
        </p:nvGrpSpPr>
        <p:grpSpPr>
          <a:xfrm>
            <a:off x="2199600" y="4268520"/>
            <a:ext cx="1685880" cy="1498680"/>
            <a:chOff x="2199600" y="4268520"/>
            <a:chExt cx="1685880" cy="1498680"/>
          </a:xfrm>
        </p:grpSpPr>
        <p:pic>
          <p:nvPicPr>
            <p:cNvPr id="293" name="Graphic 17" descr=""/>
            <p:cNvPicPr/>
            <p:nvPr/>
          </p:nvPicPr>
          <p:blipFill>
            <a:blip r:embed="rId3"/>
            <a:stretch/>
          </p:blipFill>
          <p:spPr>
            <a:xfrm>
              <a:off x="2310120" y="426852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Graphic 18" descr=""/>
            <p:cNvPicPr/>
            <p:nvPr/>
          </p:nvPicPr>
          <p:blipFill>
            <a:blip r:embed="rId4"/>
            <a:stretch/>
          </p:blipFill>
          <p:spPr>
            <a:xfrm>
              <a:off x="2645640" y="445212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TextBox 19"/>
            <p:cNvSpPr/>
            <p:nvPr/>
          </p:nvSpPr>
          <p:spPr>
            <a:xfrm>
              <a:off x="2199600" y="5403240"/>
              <a:ext cx="1685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6" name="TextBox 20"/>
          <p:cNvSpPr/>
          <p:nvPr/>
        </p:nvSpPr>
        <p:spPr>
          <a:xfrm>
            <a:off x="4956840" y="5403240"/>
            <a:ext cx="1048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7" name="Curved Connector 29"/>
          <p:cNvCxnSpPr>
            <a:stCxn id="291" idx="0"/>
          </p:cNvCxnSpPr>
          <p:nvPr/>
        </p:nvCxnSpPr>
        <p:spPr>
          <a:xfrm flipV="1" rot="16200000">
            <a:off x="4210920" y="3180600"/>
            <a:ext cx="1600920" cy="939600"/>
          </a:xfrm>
          <a:prstGeom prst="curvedConnector3">
            <a:avLst>
              <a:gd name="adj1" fmla="val 33445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98" name="Graphic 3" descr=""/>
          <p:cNvPicPr/>
          <p:nvPr/>
        </p:nvPicPr>
        <p:blipFill>
          <a:blip r:embed="rId5"/>
          <a:srcRect l="0" t="50877" r="83807" b="0"/>
          <a:stretch/>
        </p:blipFill>
        <p:spPr>
          <a:xfrm>
            <a:off x="3973320" y="2496960"/>
            <a:ext cx="567360" cy="707400"/>
          </a:xfrm>
          <a:prstGeom prst="rect">
            <a:avLst/>
          </a:prstGeom>
          <a:ln w="0">
            <a:noFill/>
          </a:ln>
        </p:spPr>
      </p:pic>
      <p:cxnSp>
        <p:nvCxnSpPr>
          <p:cNvPr id="299" name="Curved Connector 43"/>
          <p:cNvCxnSpPr>
            <a:stCxn id="293" idx="1"/>
          </p:cNvCxnSpPr>
          <p:nvPr/>
        </p:nvCxnSpPr>
        <p:spPr>
          <a:xfrm rot="10800000">
            <a:off x="1591560" y="2486520"/>
            <a:ext cx="718920" cy="2257200"/>
          </a:xfrm>
          <a:prstGeom prst="curvedConnector3">
            <a:avLst>
              <a:gd name="adj1" fmla="val 43787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00" name="TextBox 48"/>
          <p:cNvSpPr/>
          <p:nvPr/>
        </p:nvSpPr>
        <p:spPr>
          <a:xfrm>
            <a:off x="1742400" y="3515040"/>
            <a:ext cx="104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Picture 53" descr=""/>
          <p:cNvPicPr/>
          <p:nvPr/>
        </p:nvPicPr>
        <p:blipFill>
          <a:blip r:embed="rId6"/>
          <a:srcRect l="80808" t="61898" r="2090" b="6902"/>
          <a:stretch/>
        </p:blipFill>
        <p:spPr>
          <a:xfrm>
            <a:off x="1233000" y="1561320"/>
            <a:ext cx="716760" cy="924480"/>
          </a:xfrm>
          <a:prstGeom prst="rect">
            <a:avLst/>
          </a:prstGeom>
          <a:ln w="0">
            <a:noFill/>
          </a:ln>
        </p:spPr>
      </p:pic>
      <p:sp>
        <p:nvSpPr>
          <p:cNvPr id="302" name="TextBox 54"/>
          <p:cNvSpPr/>
          <p:nvPr/>
        </p:nvSpPr>
        <p:spPr>
          <a:xfrm>
            <a:off x="838080" y="1224000"/>
            <a:ext cx="1506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069280" y="1383120"/>
            <a:ext cx="1603800" cy="1948680"/>
          </a:xfrm>
          <a:prstGeom prst="rect">
            <a:avLst/>
          </a:prstGeom>
          <a:ln w="0">
            <a:noFill/>
          </a:ln>
        </p:spPr>
      </p:pic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176480" y="36144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Request Forgery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Box 7"/>
          <p:cNvSpPr/>
          <p:nvPr/>
        </p:nvSpPr>
        <p:spPr>
          <a:xfrm>
            <a:off x="1921680" y="1038960"/>
            <a:ext cx="1949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Graphic 16" descr=""/>
          <p:cNvPicPr/>
          <p:nvPr/>
        </p:nvPicPr>
        <p:blipFill>
          <a:blip r:embed="rId2"/>
          <a:stretch/>
        </p:blipFill>
        <p:spPr>
          <a:xfrm>
            <a:off x="4386240" y="4321440"/>
            <a:ext cx="950760" cy="950760"/>
          </a:xfrm>
          <a:prstGeom prst="rect">
            <a:avLst/>
          </a:prstGeom>
          <a:ln w="0">
            <a:noFill/>
          </a:ln>
        </p:spPr>
      </p:pic>
      <p:grpSp>
        <p:nvGrpSpPr>
          <p:cNvPr id="307" name="Group 23"/>
          <p:cNvGrpSpPr/>
          <p:nvPr/>
        </p:nvGrpSpPr>
        <p:grpSpPr>
          <a:xfrm>
            <a:off x="1040400" y="4139280"/>
            <a:ext cx="1685880" cy="1498680"/>
            <a:chOff x="1040400" y="4139280"/>
            <a:chExt cx="1685880" cy="1498680"/>
          </a:xfrm>
        </p:grpSpPr>
        <p:pic>
          <p:nvPicPr>
            <p:cNvPr id="308" name="Graphic 17" descr=""/>
            <p:cNvPicPr/>
            <p:nvPr/>
          </p:nvPicPr>
          <p:blipFill>
            <a:blip r:embed="rId3"/>
            <a:stretch/>
          </p:blipFill>
          <p:spPr>
            <a:xfrm>
              <a:off x="1150920" y="413928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9" name="Graphic 18" descr=""/>
            <p:cNvPicPr/>
            <p:nvPr/>
          </p:nvPicPr>
          <p:blipFill>
            <a:blip r:embed="rId4"/>
            <a:stretch/>
          </p:blipFill>
          <p:spPr>
            <a:xfrm>
              <a:off x="1486440" y="432288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0" name="TextBox 19"/>
            <p:cNvSpPr/>
            <p:nvPr/>
          </p:nvSpPr>
          <p:spPr>
            <a:xfrm>
              <a:off x="1040400" y="5274000"/>
              <a:ext cx="1685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1" name="TextBox 20"/>
          <p:cNvSpPr/>
          <p:nvPr/>
        </p:nvSpPr>
        <p:spPr>
          <a:xfrm>
            <a:off x="4386240" y="5233680"/>
            <a:ext cx="1048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2" name="Curved Connector 29"/>
          <p:cNvCxnSpPr>
            <a:stCxn id="306" idx="0"/>
          </p:cNvCxnSpPr>
          <p:nvPr/>
        </p:nvCxnSpPr>
        <p:spPr>
          <a:xfrm flipV="1" rot="16200000">
            <a:off x="3142080" y="2602080"/>
            <a:ext cx="1964520" cy="1474560"/>
          </a:xfrm>
          <a:prstGeom prst="curvedConnector3">
            <a:avLst>
              <a:gd name="adj1" fmla="val 31873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313" name="Graphic 34" descr=""/>
          <p:cNvPicPr/>
          <p:nvPr/>
        </p:nvPicPr>
        <p:blipFill>
          <a:blip r:embed="rId5"/>
          <a:srcRect l="-3" t="-155" r="83693" b="49656"/>
          <a:stretch/>
        </p:blipFill>
        <p:spPr>
          <a:xfrm>
            <a:off x="2814840" y="1993680"/>
            <a:ext cx="571320" cy="727560"/>
          </a:xfrm>
          <a:prstGeom prst="rect">
            <a:avLst/>
          </a:prstGeom>
          <a:ln w="0">
            <a:noFill/>
          </a:ln>
        </p:spPr>
      </p:pic>
      <p:cxnSp>
        <p:nvCxnSpPr>
          <p:cNvPr id="314" name="Curved Connector 43"/>
          <p:cNvCxnSpPr>
            <a:stCxn id="309" idx="3"/>
            <a:endCxn id="306" idx="1"/>
          </p:cNvCxnSpPr>
          <p:nvPr/>
        </p:nvCxnSpPr>
        <p:spPr>
          <a:xfrm flipV="1">
            <a:off x="2437200" y="4796640"/>
            <a:ext cx="1949400" cy="1800"/>
          </a:xfrm>
          <a:prstGeom prst="curvedConnector3">
            <a:avLst>
              <a:gd name="adj1" fmla="val 25009"/>
            </a:avLst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15" name="TextBox 48"/>
          <p:cNvSpPr/>
          <p:nvPr/>
        </p:nvSpPr>
        <p:spPr>
          <a:xfrm>
            <a:off x="3149280" y="4430880"/>
            <a:ext cx="104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$$$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Picture 21" descr=""/>
          <p:cNvPicPr/>
          <p:nvPr/>
        </p:nvPicPr>
        <p:blipFill>
          <a:blip r:embed="rId6">
            <a:alphaModFix amt="69000"/>
          </a:blip>
          <a:srcRect l="80808" t="32963" r="2090" b="37635"/>
          <a:stretch/>
        </p:blipFill>
        <p:spPr>
          <a:xfrm>
            <a:off x="5540400" y="1383120"/>
            <a:ext cx="1603800" cy="1948680"/>
          </a:xfrm>
          <a:prstGeom prst="rect">
            <a:avLst/>
          </a:prstGeom>
          <a:ln w="0">
            <a:noFill/>
          </a:ln>
        </p:spPr>
      </p:pic>
      <p:sp>
        <p:nvSpPr>
          <p:cNvPr id="317" name="TextBox 24"/>
          <p:cNvSpPr/>
          <p:nvPr/>
        </p:nvSpPr>
        <p:spPr>
          <a:xfrm>
            <a:off x="5540400" y="1068120"/>
            <a:ext cx="194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www.bank.com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8" name="Curved Connector 26"/>
          <p:cNvCxnSpPr>
            <a:stCxn id="313" idx="1"/>
            <a:endCxn id="309" idx="0"/>
          </p:cNvCxnSpPr>
          <p:nvPr/>
        </p:nvCxnSpPr>
        <p:spPr>
          <a:xfrm flipV="1" rot="10800000">
            <a:off x="1961640" y="2357280"/>
            <a:ext cx="853560" cy="1965960"/>
          </a:xfrm>
          <a:prstGeom prst="curvedConnector2">
            <a:avLst/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19" name="Curved Connector 30"/>
          <p:cNvCxnSpPr>
            <a:stCxn id="316" idx="1"/>
            <a:endCxn id="303" idx="3"/>
          </p:cNvCxnSpPr>
          <p:nvPr/>
        </p:nvCxnSpPr>
        <p:spPr>
          <a:xfrm rot="10800000">
            <a:off x="3672720" y="2357280"/>
            <a:ext cx="1867680" cy="360"/>
          </a:xfrm>
          <a:prstGeom prst="curvedConnector2">
            <a:avLst/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20" name="TextBox 33"/>
          <p:cNvSpPr/>
          <p:nvPr/>
        </p:nvSpPr>
        <p:spPr>
          <a:xfrm>
            <a:off x="3823560" y="1959840"/>
            <a:ext cx="194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/transferMoney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be 25"/>
          <p:cNvSpPr/>
          <p:nvPr/>
        </p:nvSpPr>
        <p:spPr>
          <a:xfrm>
            <a:off x="2804400" y="1536120"/>
            <a:ext cx="1298520" cy="1922760"/>
          </a:xfrm>
          <a:prstGeom prst="cube">
            <a:avLst>
              <a:gd name="adj" fmla="val 25000"/>
            </a:avLst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50680" y="61524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Upload of Dangerous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Box 7"/>
          <p:cNvSpPr/>
          <p:nvPr/>
        </p:nvSpPr>
        <p:spPr>
          <a:xfrm>
            <a:off x="2530440" y="1182240"/>
            <a:ext cx="194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www.file.server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4" name="Graphic 16" descr=""/>
          <p:cNvPicPr/>
          <p:nvPr/>
        </p:nvPicPr>
        <p:blipFill>
          <a:blip r:embed="rId1"/>
          <a:stretch/>
        </p:blipFill>
        <p:spPr>
          <a:xfrm>
            <a:off x="4094280" y="4316400"/>
            <a:ext cx="950760" cy="950760"/>
          </a:xfrm>
          <a:prstGeom prst="rect">
            <a:avLst/>
          </a:prstGeom>
          <a:ln w="0">
            <a:noFill/>
          </a:ln>
        </p:spPr>
      </p:pic>
      <p:grpSp>
        <p:nvGrpSpPr>
          <p:cNvPr id="325" name="Group 23"/>
          <p:cNvGrpSpPr/>
          <p:nvPr/>
        </p:nvGrpSpPr>
        <p:grpSpPr>
          <a:xfrm>
            <a:off x="1472760" y="4134600"/>
            <a:ext cx="1685880" cy="1498320"/>
            <a:chOff x="1472760" y="4134600"/>
            <a:chExt cx="1685880" cy="1498320"/>
          </a:xfrm>
        </p:grpSpPr>
        <p:pic>
          <p:nvPicPr>
            <p:cNvPr id="326" name="Graphic 17" descr=""/>
            <p:cNvPicPr/>
            <p:nvPr/>
          </p:nvPicPr>
          <p:blipFill>
            <a:blip r:embed="rId2"/>
            <a:stretch/>
          </p:blipFill>
          <p:spPr>
            <a:xfrm>
              <a:off x="1583280" y="413460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7" name="Graphic 18" descr=""/>
            <p:cNvPicPr/>
            <p:nvPr/>
          </p:nvPicPr>
          <p:blipFill>
            <a:blip r:embed="rId3"/>
            <a:stretch/>
          </p:blipFill>
          <p:spPr>
            <a:xfrm>
              <a:off x="1918440" y="431784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8" name="TextBox 19"/>
            <p:cNvSpPr/>
            <p:nvPr/>
          </p:nvSpPr>
          <p:spPr>
            <a:xfrm>
              <a:off x="1472760" y="5268960"/>
              <a:ext cx="1685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9" name="TextBox 20"/>
          <p:cNvSpPr/>
          <p:nvPr/>
        </p:nvSpPr>
        <p:spPr>
          <a:xfrm>
            <a:off x="4045320" y="5250240"/>
            <a:ext cx="1048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0" name="Curved Connector 28"/>
          <p:cNvCxnSpPr>
            <a:stCxn id="324" idx="1"/>
          </p:cNvCxnSpPr>
          <p:nvPr/>
        </p:nvCxnSpPr>
        <p:spPr>
          <a:xfrm rot="10800000">
            <a:off x="3218040" y="2898000"/>
            <a:ext cx="876600" cy="1893600"/>
          </a:xfrm>
          <a:prstGeom prst="curvedConnector3">
            <a:avLst>
              <a:gd name="adj1" fmla="val 40427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pic>
        <p:nvPicPr>
          <p:cNvPr id="331" name="Graphic 34" descr=""/>
          <p:cNvPicPr/>
          <p:nvPr/>
        </p:nvPicPr>
        <p:blipFill>
          <a:blip r:embed="rId4"/>
          <a:srcRect l="67105" t="53204" r="16431" b="-2165"/>
          <a:stretch/>
        </p:blipFill>
        <p:spPr>
          <a:xfrm>
            <a:off x="3218400" y="2521080"/>
            <a:ext cx="617760" cy="754920"/>
          </a:xfrm>
          <a:prstGeom prst="rect">
            <a:avLst/>
          </a:prstGeom>
          <a:ln w="0">
            <a:noFill/>
          </a:ln>
        </p:spPr>
      </p:pic>
      <p:sp>
        <p:nvSpPr>
          <p:cNvPr id="332" name="TextBox 31"/>
          <p:cNvSpPr/>
          <p:nvPr/>
        </p:nvSpPr>
        <p:spPr>
          <a:xfrm>
            <a:off x="3206520" y="3516120"/>
            <a:ext cx="1135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Malicious Web Script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Graphic 22" descr=""/>
          <p:cNvPicPr/>
          <p:nvPr/>
        </p:nvPicPr>
        <p:blipFill>
          <a:blip r:embed="rId5"/>
          <a:srcRect l="16250" t="49339" r="67318" b="232"/>
          <a:stretch/>
        </p:blipFill>
        <p:spPr>
          <a:xfrm>
            <a:off x="3001320" y="1847160"/>
            <a:ext cx="509040" cy="642240"/>
          </a:xfrm>
          <a:prstGeom prst="rect">
            <a:avLst/>
          </a:prstGeom>
          <a:ln w="0">
            <a:noFill/>
          </a:ln>
        </p:spPr>
      </p:pic>
      <p:cxnSp>
        <p:nvCxnSpPr>
          <p:cNvPr id="334" name="Curved Connector 27"/>
          <p:cNvCxnSpPr>
            <a:stCxn id="326" idx="0"/>
            <a:endCxn id="333" idx="1"/>
          </p:cNvCxnSpPr>
          <p:nvPr/>
        </p:nvCxnSpPr>
        <p:spPr>
          <a:xfrm flipH="1" flipV="1" rot="5400000">
            <a:off x="1546560" y="2680200"/>
            <a:ext cx="1966680" cy="943200"/>
          </a:xfrm>
          <a:prstGeom prst="curvedConnector2">
            <a:avLst/>
          </a:prstGeom>
          <a:ln w="44450">
            <a:solidFill>
              <a:srgbClr val="afabab"/>
            </a:solidFill>
            <a:round/>
            <a:tailEnd len="med" type="triangle" w="med"/>
          </a:ln>
        </p:spPr>
      </p:cxnSp>
      <p:sp>
        <p:nvSpPr>
          <p:cNvPr id="335" name="TextBox 39"/>
          <p:cNvSpPr/>
          <p:nvPr/>
        </p:nvSpPr>
        <p:spPr>
          <a:xfrm>
            <a:off x="1333080" y="2136240"/>
            <a:ext cx="1511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Confidential Docs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6" name="Curved Connector 41"/>
          <p:cNvCxnSpPr>
            <a:stCxn id="321" idx="1"/>
            <a:endCxn id="324" idx="0"/>
          </p:cNvCxnSpPr>
          <p:nvPr/>
        </p:nvCxnSpPr>
        <p:spPr>
          <a:xfrm flipH="1" flipV="1" rot="10800000">
            <a:off x="2804040" y="2496960"/>
            <a:ext cx="1765440" cy="1819440"/>
          </a:xfrm>
          <a:prstGeom prst="curvedConnector4">
            <a:avLst>
              <a:gd name="adj1" fmla="val -9259"/>
              <a:gd name="adj2" fmla="val 54383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pic>
        <p:nvPicPr>
          <p:cNvPr id="337" name="Graphic 45" descr=""/>
          <p:cNvPicPr/>
          <p:nvPr/>
        </p:nvPicPr>
        <p:blipFill>
          <a:blip r:embed="rId6"/>
          <a:srcRect l="16250" t="49339" r="67318" b="232"/>
          <a:stretch/>
        </p:blipFill>
        <p:spPr>
          <a:xfrm>
            <a:off x="4376160" y="2963880"/>
            <a:ext cx="230760" cy="29124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1" descr=""/>
          <p:cNvPicPr/>
          <p:nvPr/>
        </p:nvPicPr>
        <p:blipFill>
          <a:blip r:embed="rId7"/>
          <a:srcRect l="16250" t="49339" r="67318" b="232"/>
          <a:stretch/>
        </p:blipFill>
        <p:spPr>
          <a:xfrm>
            <a:off x="4608720" y="3684960"/>
            <a:ext cx="230760" cy="291240"/>
          </a:xfrm>
          <a:prstGeom prst="rect">
            <a:avLst/>
          </a:prstGeom>
          <a:ln w="0">
            <a:noFill/>
          </a:ln>
        </p:spPr>
      </p:pic>
      <p:pic>
        <p:nvPicPr>
          <p:cNvPr id="339" name="Graphic 52" descr=""/>
          <p:cNvPicPr/>
          <p:nvPr/>
        </p:nvPicPr>
        <p:blipFill>
          <a:blip r:embed="rId8"/>
          <a:srcRect l="16250" t="49339" r="67318" b="232"/>
          <a:stretch/>
        </p:blipFill>
        <p:spPr>
          <a:xfrm>
            <a:off x="2011680" y="3525120"/>
            <a:ext cx="230760" cy="291240"/>
          </a:xfrm>
          <a:prstGeom prst="rect">
            <a:avLst/>
          </a:prstGeom>
          <a:ln w="0">
            <a:noFill/>
          </a:ln>
        </p:spPr>
      </p:pic>
      <p:pic>
        <p:nvPicPr>
          <p:cNvPr id="340" name="Graphic 53" descr=""/>
          <p:cNvPicPr/>
          <p:nvPr/>
        </p:nvPicPr>
        <p:blipFill>
          <a:blip r:embed="rId9"/>
          <a:srcRect l="16250" t="49339" r="67318" b="232"/>
          <a:stretch/>
        </p:blipFill>
        <p:spPr>
          <a:xfrm>
            <a:off x="2217600" y="2794320"/>
            <a:ext cx="230760" cy="29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Box 46"/>
          <p:cNvSpPr/>
          <p:nvPr/>
        </p:nvSpPr>
        <p:spPr>
          <a:xfrm>
            <a:off x="2643480" y="2501640"/>
            <a:ext cx="4252680" cy="61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9900" spc="-1" strike="noStrike">
                <a:solidFill>
                  <a:srgbClr val="000000">
                    <a:alpha val="23000"/>
                  </a:srgbClr>
                </a:solidFill>
                <a:latin typeface="Calibri"/>
                <a:ea typeface="DejaVu Sans"/>
              </a:rPr>
              <a:t>&lt; /&gt;</a:t>
            </a:r>
            <a:endParaRPr b="0" lang="en-US" sz="19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Rectangle 54"/>
          <p:cNvSpPr/>
          <p:nvPr/>
        </p:nvSpPr>
        <p:spPr>
          <a:xfrm>
            <a:off x="2805480" y="3013920"/>
            <a:ext cx="3993120" cy="2323080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542600" y="44316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XML External Entities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4" name="Group 35"/>
          <p:cNvGrpSpPr/>
          <p:nvPr/>
        </p:nvGrpSpPr>
        <p:grpSpPr>
          <a:xfrm>
            <a:off x="1645560" y="4703760"/>
            <a:ext cx="1048680" cy="1591560"/>
            <a:chOff x="1645560" y="4703760"/>
            <a:chExt cx="1048680" cy="1591560"/>
          </a:xfrm>
        </p:grpSpPr>
        <p:pic>
          <p:nvPicPr>
            <p:cNvPr id="345" name="Graphic 16" descr=""/>
            <p:cNvPicPr/>
            <p:nvPr/>
          </p:nvPicPr>
          <p:blipFill>
            <a:blip r:embed="rId1"/>
            <a:stretch/>
          </p:blipFill>
          <p:spPr>
            <a:xfrm>
              <a:off x="1694880" y="470376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6" name="TextBox 20"/>
            <p:cNvSpPr/>
            <p:nvPr/>
          </p:nvSpPr>
          <p:spPr>
            <a:xfrm>
              <a:off x="1645560" y="5657040"/>
              <a:ext cx="1048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47" name="TextBox 31"/>
          <p:cNvSpPr/>
          <p:nvPr/>
        </p:nvSpPr>
        <p:spPr>
          <a:xfrm>
            <a:off x="1354320" y="2352600"/>
            <a:ext cx="1624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XML Processor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Picture 21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811880" y="1484280"/>
            <a:ext cx="716760" cy="871200"/>
          </a:xfrm>
          <a:prstGeom prst="rect">
            <a:avLst/>
          </a:prstGeom>
          <a:ln w="0">
            <a:noFill/>
          </a:ln>
        </p:spPr>
      </p:pic>
      <p:sp>
        <p:nvSpPr>
          <p:cNvPr id="349" name="TextBox 29"/>
          <p:cNvSpPr/>
          <p:nvPr/>
        </p:nvSpPr>
        <p:spPr>
          <a:xfrm>
            <a:off x="2932560" y="3267720"/>
            <a:ext cx="37393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Include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  <a:ea typeface="DejaVu Sans"/>
              </a:rPr>
              <a:t>/app/password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file as 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  <a:ea typeface="DejaVu Sans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Link to: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  <a:ea typeface="DejaVu Sans"/>
              </a:rPr>
              <a:t>http://www.evil.bad/DTD?pass=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  <a:ea typeface="DejaVu Sans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0" name="Curved Connector 32"/>
          <p:cNvCxnSpPr>
            <a:stCxn id="348" idx="3"/>
          </p:cNvCxnSpPr>
          <p:nvPr/>
        </p:nvCxnSpPr>
        <p:spPr>
          <a:xfrm flipV="1">
            <a:off x="2528640" y="1917720"/>
            <a:ext cx="2457360" cy="2520"/>
          </a:xfrm>
          <a:prstGeom prst="curvedConnector3">
            <a:avLst>
              <a:gd name="adj1" fmla="val 30505"/>
            </a:avLst>
          </a:prstGeom>
          <a:ln w="44450">
            <a:solidFill>
              <a:srgbClr val="c00000">
                <a:alpha val="76000"/>
              </a:srgbClr>
            </a:solidFill>
            <a:round/>
            <a:tailEnd len="med" type="triangle" w="med"/>
          </a:ln>
        </p:spPr>
      </p:cxnSp>
      <p:sp>
        <p:nvSpPr>
          <p:cNvPr id="351" name="TextBox 37"/>
          <p:cNvSpPr/>
          <p:nvPr/>
        </p:nvSpPr>
        <p:spPr>
          <a:xfrm>
            <a:off x="2486520" y="1460520"/>
            <a:ext cx="329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/DTD?pass=</a:t>
            </a:r>
            <a:r>
              <a:rPr b="0" lang="en-CA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jmttN9YC4bK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Picture 38" descr=""/>
          <p:cNvPicPr/>
          <p:nvPr/>
        </p:nvPicPr>
        <p:blipFill>
          <a:blip r:embed="rId3"/>
          <a:srcRect l="80808" t="61898" r="2090" b="6902"/>
          <a:stretch/>
        </p:blipFill>
        <p:spPr>
          <a:xfrm>
            <a:off x="4984200" y="1454760"/>
            <a:ext cx="716760" cy="924480"/>
          </a:xfrm>
          <a:prstGeom prst="rect">
            <a:avLst/>
          </a:prstGeom>
          <a:ln w="0">
            <a:noFill/>
          </a:ln>
        </p:spPr>
      </p:pic>
      <p:sp>
        <p:nvSpPr>
          <p:cNvPr id="353" name="TextBox 40"/>
          <p:cNvSpPr/>
          <p:nvPr/>
        </p:nvSpPr>
        <p:spPr>
          <a:xfrm>
            <a:off x="4589640" y="2412360"/>
            <a:ext cx="1506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54" name="Curved Connector 50"/>
          <p:cNvCxnSpPr>
            <a:stCxn id="345" idx="0"/>
            <a:endCxn id="347" idx="2"/>
          </p:cNvCxnSpPr>
          <p:nvPr/>
        </p:nvCxnSpPr>
        <p:spPr>
          <a:xfrm flipV="1" rot="16200000">
            <a:off x="1311840" y="3845520"/>
            <a:ext cx="1713240" cy="3960"/>
          </a:xfrm>
          <a:prstGeom prst="curvedConnector3">
            <a:avLst>
              <a:gd name="adj1" fmla="val 2501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55" name="TextBox 55"/>
          <p:cNvSpPr/>
          <p:nvPr/>
        </p:nvSpPr>
        <p:spPr>
          <a:xfrm>
            <a:off x="3907800" y="5338800"/>
            <a:ext cx="182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XML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icture 81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1567800" y="2197800"/>
            <a:ext cx="347400" cy="44820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6" descr=""/>
          <p:cNvPicPr/>
          <p:nvPr/>
        </p:nvPicPr>
        <p:blipFill>
          <a:blip r:embed="rId2">
            <a:alphaModFix amt="53000"/>
          </a:blip>
          <a:srcRect l="80808" t="32963" r="2090" b="37635"/>
          <a:stretch/>
        </p:blipFill>
        <p:spPr>
          <a:xfrm>
            <a:off x="3382560" y="1671840"/>
            <a:ext cx="873360" cy="1061280"/>
          </a:xfrm>
          <a:prstGeom prst="rect">
            <a:avLst/>
          </a:prstGeom>
          <a:ln w="0">
            <a:noFill/>
          </a:ln>
        </p:spPr>
      </p:pic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228680" y="79020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Path Traversal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Box 7"/>
          <p:cNvSpPr/>
          <p:nvPr/>
        </p:nvSpPr>
        <p:spPr>
          <a:xfrm>
            <a:off x="4173120" y="1807560"/>
            <a:ext cx="276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0" name="Group 23"/>
          <p:cNvGrpSpPr/>
          <p:nvPr/>
        </p:nvGrpSpPr>
        <p:grpSpPr>
          <a:xfrm>
            <a:off x="2915640" y="4257000"/>
            <a:ext cx="1685880" cy="1498320"/>
            <a:chOff x="2915640" y="4257000"/>
            <a:chExt cx="1685880" cy="1498320"/>
          </a:xfrm>
        </p:grpSpPr>
        <p:pic>
          <p:nvPicPr>
            <p:cNvPr id="361" name="Graphic 17" descr=""/>
            <p:cNvPicPr/>
            <p:nvPr/>
          </p:nvPicPr>
          <p:blipFill>
            <a:blip r:embed="rId3"/>
            <a:stretch/>
          </p:blipFill>
          <p:spPr>
            <a:xfrm>
              <a:off x="3026160" y="425700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2" name="Graphic 18" descr=""/>
            <p:cNvPicPr/>
            <p:nvPr/>
          </p:nvPicPr>
          <p:blipFill>
            <a:blip r:embed="rId4"/>
            <a:stretch/>
          </p:blipFill>
          <p:spPr>
            <a:xfrm>
              <a:off x="3361320" y="444024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3" name="TextBox 19"/>
            <p:cNvSpPr/>
            <p:nvPr/>
          </p:nvSpPr>
          <p:spPr>
            <a:xfrm>
              <a:off x="2915640" y="5391360"/>
              <a:ext cx="1685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64" name="Group 63"/>
          <p:cNvGrpSpPr/>
          <p:nvPr/>
        </p:nvGrpSpPr>
        <p:grpSpPr>
          <a:xfrm>
            <a:off x="1228680" y="4514040"/>
            <a:ext cx="1048680" cy="1539720"/>
            <a:chOff x="1228680" y="4514040"/>
            <a:chExt cx="1048680" cy="1539720"/>
          </a:xfrm>
        </p:grpSpPr>
        <p:pic>
          <p:nvPicPr>
            <p:cNvPr id="365" name="Graphic 16" descr=""/>
            <p:cNvPicPr/>
            <p:nvPr/>
          </p:nvPicPr>
          <p:blipFill>
            <a:blip r:embed="rId5"/>
            <a:stretch/>
          </p:blipFill>
          <p:spPr>
            <a:xfrm>
              <a:off x="1277640" y="451404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6" name="TextBox 20"/>
            <p:cNvSpPr/>
            <p:nvPr/>
          </p:nvSpPr>
          <p:spPr>
            <a:xfrm>
              <a:off x="1228680" y="5415480"/>
              <a:ext cx="1048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67" name="Curved Connector 21"/>
          <p:cNvCxnSpPr>
            <a:endCxn id="365" idx="0"/>
          </p:cNvCxnSpPr>
          <p:nvPr/>
        </p:nvCxnSpPr>
        <p:spPr>
          <a:xfrm rot="5400000">
            <a:off x="1996560" y="2684160"/>
            <a:ext cx="1586520" cy="2073960"/>
          </a:xfrm>
          <a:prstGeom prst="curvedConnector3">
            <a:avLst>
              <a:gd name="adj1" fmla="val 16500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68" name="TextBox 22"/>
          <p:cNvSpPr/>
          <p:nvPr/>
        </p:nvSpPr>
        <p:spPr>
          <a:xfrm>
            <a:off x="1081440" y="3427200"/>
            <a:ext cx="276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../../../secret.txt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9" name="Graphic 11" descr=""/>
          <p:cNvPicPr/>
          <p:nvPr/>
        </p:nvPicPr>
        <p:blipFill>
          <a:blip r:embed="rId6"/>
          <a:stretch/>
        </p:blipFill>
        <p:spPr>
          <a:xfrm>
            <a:off x="1525680" y="2315520"/>
            <a:ext cx="454680" cy="454680"/>
          </a:xfrm>
          <a:prstGeom prst="rect">
            <a:avLst/>
          </a:prstGeom>
          <a:ln w="0">
            <a:noFill/>
          </a:ln>
        </p:spPr>
      </p:pic>
      <p:pic>
        <p:nvPicPr>
          <p:cNvPr id="370" name="Graphic 13" descr=""/>
          <p:cNvPicPr/>
          <p:nvPr/>
        </p:nvPicPr>
        <p:blipFill>
          <a:blip r:embed="rId7"/>
          <a:stretch/>
        </p:blipFill>
        <p:spPr>
          <a:xfrm>
            <a:off x="3369600" y="2015280"/>
            <a:ext cx="911160" cy="91116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49" descr=""/>
          <p:cNvPicPr/>
          <p:nvPr/>
        </p:nvPicPr>
        <p:blipFill>
          <a:blip r:embed="rId8"/>
          <a:stretch/>
        </p:blipFill>
        <p:spPr>
          <a:xfrm>
            <a:off x="2658960" y="2167200"/>
            <a:ext cx="708480" cy="708480"/>
          </a:xfrm>
          <a:prstGeom prst="rect">
            <a:avLst/>
          </a:prstGeom>
          <a:ln w="0">
            <a:noFill/>
          </a:ln>
        </p:spPr>
      </p:pic>
      <p:pic>
        <p:nvPicPr>
          <p:cNvPr id="372" name="Graphic 50" descr=""/>
          <p:cNvPicPr/>
          <p:nvPr/>
        </p:nvPicPr>
        <p:blipFill>
          <a:blip r:embed="rId9"/>
          <a:stretch/>
        </p:blipFill>
        <p:spPr>
          <a:xfrm>
            <a:off x="2050560" y="2269440"/>
            <a:ext cx="582840" cy="582840"/>
          </a:xfrm>
          <a:prstGeom prst="rect">
            <a:avLst/>
          </a:prstGeom>
          <a:ln w="0">
            <a:noFill/>
          </a:ln>
        </p:spPr>
      </p:pic>
      <p:cxnSp>
        <p:nvCxnSpPr>
          <p:cNvPr id="373" name="Curved Connector 60"/>
          <p:cNvCxnSpPr>
            <a:stCxn id="370" idx="2"/>
            <a:endCxn id="362" idx="0"/>
          </p:cNvCxnSpPr>
          <p:nvPr/>
        </p:nvCxnSpPr>
        <p:spPr>
          <a:xfrm flipH="1" rot="16200000">
            <a:off x="3074040" y="3677400"/>
            <a:ext cx="1514160" cy="11880"/>
          </a:xfrm>
          <a:prstGeom prst="curvedConnector3">
            <a:avLst>
              <a:gd name="adj1" fmla="val 25017"/>
            </a:avLst>
          </a:prstGeom>
          <a:ln w="44450">
            <a:solidFill>
              <a:srgbClr val="0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74" name="Curved Connector 65"/>
          <p:cNvCxnSpPr>
            <a:stCxn id="371" idx="0"/>
            <a:endCxn id="370" idx="2"/>
          </p:cNvCxnSpPr>
          <p:nvPr/>
        </p:nvCxnSpPr>
        <p:spPr>
          <a:xfrm flipH="1" rot="16200000">
            <a:off x="3039480" y="2140560"/>
            <a:ext cx="759600" cy="812160"/>
          </a:xfrm>
          <a:prstGeom prst="curvedConnector5">
            <a:avLst>
              <a:gd name="adj1" fmla="val -19298"/>
              <a:gd name="adj2" fmla="val -65809"/>
              <a:gd name="adj3" fmla="val 119298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75" name="Curved Connector 75"/>
          <p:cNvCxnSpPr>
            <a:stCxn id="372" idx="0"/>
            <a:endCxn id="371" idx="2"/>
          </p:cNvCxnSpPr>
          <p:nvPr/>
        </p:nvCxnSpPr>
        <p:spPr>
          <a:xfrm flipH="1" rot="16200000">
            <a:off x="2374200" y="2236680"/>
            <a:ext cx="606600" cy="671760"/>
          </a:xfrm>
          <a:prstGeom prst="curvedConnector5">
            <a:avLst>
              <a:gd name="adj1" fmla="val -24762"/>
              <a:gd name="adj2" fmla="val -70187"/>
              <a:gd name="adj3" fmla="val 124762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76" name="Curved Connector 78"/>
          <p:cNvCxnSpPr>
            <a:stCxn id="369" idx="0"/>
            <a:endCxn id="372" idx="2"/>
          </p:cNvCxnSpPr>
          <p:nvPr/>
        </p:nvCxnSpPr>
        <p:spPr>
          <a:xfrm flipH="1" rot="16200000">
            <a:off x="1779120" y="2289240"/>
            <a:ext cx="537120" cy="589320"/>
          </a:xfrm>
          <a:prstGeom prst="curvedConnector5">
            <a:avLst>
              <a:gd name="adj1" fmla="val -28303"/>
              <a:gd name="adj2" fmla="val -69132"/>
              <a:gd name="adj3" fmla="val 128303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77" name="Rectangle 82"/>
          <p:cNvSpPr/>
          <p:nvPr/>
        </p:nvSpPr>
        <p:spPr>
          <a:xfrm>
            <a:off x="519120" y="2071800"/>
            <a:ext cx="1176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Box 83"/>
          <p:cNvSpPr/>
          <p:nvPr/>
        </p:nvSpPr>
        <p:spPr>
          <a:xfrm>
            <a:off x="3918240" y="4128840"/>
            <a:ext cx="276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173600" y="21096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OS Command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69800" cy="1664640"/>
          </a:xfrm>
          <a:prstGeom prst="rect">
            <a:avLst/>
          </a:prstGeom>
          <a:ln w="0">
            <a:noFill/>
          </a:ln>
        </p:spPr>
      </p:pic>
      <p:grpSp>
        <p:nvGrpSpPr>
          <p:cNvPr id="381" name="Group 4"/>
          <p:cNvGrpSpPr/>
          <p:nvPr/>
        </p:nvGrpSpPr>
        <p:grpSpPr>
          <a:xfrm>
            <a:off x="1329120" y="4358880"/>
            <a:ext cx="1048680" cy="1548360"/>
            <a:chOff x="1329120" y="4358880"/>
            <a:chExt cx="1048680" cy="1548360"/>
          </a:xfrm>
        </p:grpSpPr>
        <p:pic>
          <p:nvPicPr>
            <p:cNvPr id="382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35888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TextBox 6"/>
            <p:cNvSpPr/>
            <p:nvPr/>
          </p:nvSpPr>
          <p:spPr>
            <a:xfrm>
              <a:off x="1329120" y="5268960"/>
              <a:ext cx="1048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84" name="Curved Connector 10"/>
          <p:cNvCxnSpPr>
            <a:stCxn id="382" idx="0"/>
            <a:endCxn id="380" idx="2"/>
          </p:cNvCxnSpPr>
          <p:nvPr/>
        </p:nvCxnSpPr>
        <p:spPr>
          <a:xfrm flipV="1" rot="16200000">
            <a:off x="1413360" y="3957480"/>
            <a:ext cx="796320" cy="6480"/>
          </a:xfrm>
          <a:prstGeom prst="curvedConnector3">
            <a:avLst>
              <a:gd name="adj1" fmla="val 24966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85" name="TextBox 13"/>
          <p:cNvSpPr/>
          <p:nvPr/>
        </p:nvSpPr>
        <p:spPr>
          <a:xfrm>
            <a:off x="1755360" y="3926520"/>
            <a:ext cx="201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host: ABC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`evil.sh`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Rectangle 14"/>
          <p:cNvSpPr/>
          <p:nvPr/>
        </p:nvSpPr>
        <p:spPr>
          <a:xfrm>
            <a:off x="1196640" y="1582560"/>
            <a:ext cx="111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Rectangle 15"/>
          <p:cNvSpPr/>
          <p:nvPr/>
        </p:nvSpPr>
        <p:spPr>
          <a:xfrm>
            <a:off x="3520800" y="1713600"/>
            <a:ext cx="210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Operating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88" name="Curved Connector 17"/>
          <p:cNvCxnSpPr>
            <a:stCxn id="380" idx="3"/>
          </p:cNvCxnSpPr>
          <p:nvPr/>
        </p:nvCxnSpPr>
        <p:spPr>
          <a:xfrm>
            <a:off x="2493360" y="2730600"/>
            <a:ext cx="1393560" cy="5040"/>
          </a:xfrm>
          <a:prstGeom prst="curvedConnector3">
            <a:avLst>
              <a:gd name="adj1" fmla="val 34702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89" name="TextBox 21"/>
          <p:cNvSpPr/>
          <p:nvPr/>
        </p:nvSpPr>
        <p:spPr>
          <a:xfrm>
            <a:off x="2397600" y="2398320"/>
            <a:ext cx="15652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08080"/>
                </a:solidFill>
                <a:latin typeface="Calibri"/>
                <a:ea typeface="DejaVu Sans"/>
              </a:rPr>
              <a:t>ping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ABC</a:t>
            </a:r>
            <a:r>
              <a:rPr b="0" lang="en-US" sz="1400" spc="-1" strike="noStrike">
                <a:solidFill>
                  <a:srgbClr val="c00000"/>
                </a:solidFill>
                <a:latin typeface="Calibri"/>
                <a:ea typeface="DejaVu Sans"/>
              </a:rPr>
              <a:t>`evil.sh`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0" name="Group 50"/>
          <p:cNvGrpSpPr/>
          <p:nvPr/>
        </p:nvGrpSpPr>
        <p:grpSpPr>
          <a:xfrm>
            <a:off x="5735880" y="1483200"/>
            <a:ext cx="1563840" cy="966960"/>
            <a:chOff x="5735880" y="1483200"/>
            <a:chExt cx="1563840" cy="966960"/>
          </a:xfrm>
        </p:grpSpPr>
        <p:pic>
          <p:nvPicPr>
            <p:cNvPr id="391" name="Graphic 30" descr=""/>
            <p:cNvPicPr/>
            <p:nvPr/>
          </p:nvPicPr>
          <p:blipFill>
            <a:blip r:embed="rId3"/>
            <a:stretch/>
          </p:blipFill>
          <p:spPr>
            <a:xfrm>
              <a:off x="5735880" y="1483200"/>
              <a:ext cx="1158120" cy="96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Rectangle 38"/>
            <p:cNvSpPr/>
            <p:nvPr/>
          </p:nvSpPr>
          <p:spPr>
            <a:xfrm>
              <a:off x="5735880" y="1483200"/>
              <a:ext cx="1563840" cy="22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ffffff"/>
                  </a:solidFill>
                  <a:latin typeface="Courier New"/>
                  <a:ea typeface="DejaVu Sans"/>
                </a:rPr>
                <a:t>&gt;_ ping ABC</a:t>
              </a:r>
              <a:endParaRPr b="0" lang="en-US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93" name="Group 52"/>
          <p:cNvGrpSpPr/>
          <p:nvPr/>
        </p:nvGrpSpPr>
        <p:grpSpPr>
          <a:xfrm>
            <a:off x="5735880" y="2808720"/>
            <a:ext cx="1563840" cy="966960"/>
            <a:chOff x="5735880" y="2808720"/>
            <a:chExt cx="1563840" cy="966960"/>
          </a:xfrm>
        </p:grpSpPr>
        <p:pic>
          <p:nvPicPr>
            <p:cNvPr id="394" name="Graphic 53" descr=""/>
            <p:cNvPicPr/>
            <p:nvPr/>
          </p:nvPicPr>
          <p:blipFill>
            <a:blip r:embed="rId4"/>
            <a:stretch/>
          </p:blipFill>
          <p:spPr>
            <a:xfrm>
              <a:off x="5735880" y="2808720"/>
              <a:ext cx="1158120" cy="96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5" name="Rectangle 54"/>
            <p:cNvSpPr/>
            <p:nvPr/>
          </p:nvSpPr>
          <p:spPr>
            <a:xfrm>
              <a:off x="5735880" y="2808720"/>
              <a:ext cx="1563840" cy="24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Courier New"/>
                  <a:ea typeface="DejaVu Sans"/>
                </a:rPr>
                <a:t>&gt;_ evil.sh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96" name="Straight Arrow Connector 56"/>
          <p:cNvCxnSpPr>
            <a:endCxn id="391" idx="1"/>
          </p:cNvCxnSpPr>
          <p:nvPr/>
        </p:nvCxnSpPr>
        <p:spPr>
          <a:xfrm flipV="1">
            <a:off x="5128560" y="1966680"/>
            <a:ext cx="607680" cy="768960"/>
          </a:xfrm>
          <a:prstGeom prst="straightConnector1">
            <a:avLst/>
          </a:prstGeom>
          <a:ln w="381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397" name="Straight Arrow Connector 57"/>
          <p:cNvCxnSpPr>
            <a:endCxn id="394" idx="1"/>
          </p:cNvCxnSpPr>
          <p:nvPr/>
        </p:nvCxnSpPr>
        <p:spPr>
          <a:xfrm>
            <a:off x="5128560" y="2733840"/>
            <a:ext cx="607680" cy="55872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round/>
            <a:tailEnd len="med" type="triangle" w="med"/>
          </a:ln>
        </p:spPr>
      </p:cxnSp>
      <p:sp>
        <p:nvSpPr>
          <p:cNvPr id="398" name="Rectangle 60"/>
          <p:cNvSpPr/>
          <p:nvPr/>
        </p:nvSpPr>
        <p:spPr>
          <a:xfrm>
            <a:off x="5787360" y="1739880"/>
            <a:ext cx="11671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f4f4f4"/>
                </a:solidFill>
                <a:latin typeface="Courier New"/>
                <a:ea typeface="DejaVu Sans"/>
              </a:rPr>
              <a:t>ping: cannot resolve ABC: Unknown host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Rectangle 61"/>
          <p:cNvSpPr/>
          <p:nvPr/>
        </p:nvSpPr>
        <p:spPr>
          <a:xfrm>
            <a:off x="5847120" y="3149640"/>
            <a:ext cx="116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f4f4f4"/>
                </a:solidFill>
                <a:latin typeface="Courier New"/>
                <a:ea typeface="DejaVu Sans"/>
              </a:rPr>
              <a:t>&gt; :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Graphic 63" descr=""/>
          <p:cNvPicPr/>
          <p:nvPr/>
        </p:nvPicPr>
        <p:blipFill>
          <a:blip r:embed="rId5"/>
          <a:stretch/>
        </p:blipFill>
        <p:spPr>
          <a:xfrm>
            <a:off x="3913200" y="2152800"/>
            <a:ext cx="1155240" cy="11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Box 21"/>
          <p:cNvSpPr/>
          <p:nvPr/>
        </p:nvSpPr>
        <p:spPr>
          <a:xfrm>
            <a:off x="2291760" y="2376720"/>
            <a:ext cx="374688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432ff"/>
                </a:solidFill>
                <a:latin typeface="Courier New"/>
                <a:ea typeface="DejaVu Sans"/>
              </a:rPr>
              <a:t>SELECT * FROM users WHERE user='</a:t>
            </a:r>
            <a:r>
              <a:rPr b="1" lang="en-US" sz="1100" spc="-1" strike="noStrike">
                <a:solidFill>
                  <a:srgbClr val="000000"/>
                </a:solidFill>
                <a:latin typeface="Courier New"/>
                <a:ea typeface="DejaVu Sans"/>
              </a:rPr>
              <a:t>jsmith'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2445120" y="51012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SQL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69800" cy="1664640"/>
          </a:xfrm>
          <a:prstGeom prst="rect">
            <a:avLst/>
          </a:prstGeom>
          <a:ln w="0">
            <a:noFill/>
          </a:ln>
        </p:spPr>
      </p:pic>
      <p:grpSp>
        <p:nvGrpSpPr>
          <p:cNvPr id="404" name="Group 4"/>
          <p:cNvGrpSpPr/>
          <p:nvPr/>
        </p:nvGrpSpPr>
        <p:grpSpPr>
          <a:xfrm>
            <a:off x="1329120" y="4404960"/>
            <a:ext cx="1048680" cy="1548360"/>
            <a:chOff x="1329120" y="4404960"/>
            <a:chExt cx="1048680" cy="1548360"/>
          </a:xfrm>
        </p:grpSpPr>
        <p:pic>
          <p:nvPicPr>
            <p:cNvPr id="405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40496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6" name="TextBox 6"/>
            <p:cNvSpPr/>
            <p:nvPr/>
          </p:nvSpPr>
          <p:spPr>
            <a:xfrm>
              <a:off x="1329120" y="5315040"/>
              <a:ext cx="1048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07" name="Curved Connector 10"/>
          <p:cNvCxnSpPr>
            <a:stCxn id="405" idx="0"/>
            <a:endCxn id="403" idx="2"/>
          </p:cNvCxnSpPr>
          <p:nvPr/>
        </p:nvCxnSpPr>
        <p:spPr>
          <a:xfrm flipV="1" rot="16200000">
            <a:off x="1390320" y="3980520"/>
            <a:ext cx="842400" cy="6480"/>
          </a:xfrm>
          <a:prstGeom prst="curvedConnector3">
            <a:avLst>
              <a:gd name="adj1" fmla="val 24967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08" name="TextBox 13"/>
          <p:cNvSpPr/>
          <p:nvPr/>
        </p:nvSpPr>
        <p:spPr>
          <a:xfrm>
            <a:off x="1616040" y="3928680"/>
            <a:ext cx="383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jsmith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'; DROP TABLE users;</a:t>
            </a:r>
            <a:r>
              <a:rPr b="0" lang="en-US" sz="1800" spc="-1" strike="noStrike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--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Rectangle 14"/>
          <p:cNvSpPr/>
          <p:nvPr/>
        </p:nvSpPr>
        <p:spPr>
          <a:xfrm>
            <a:off x="1196640" y="1582560"/>
            <a:ext cx="111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Rectangle 15"/>
          <p:cNvSpPr/>
          <p:nvPr/>
        </p:nvSpPr>
        <p:spPr>
          <a:xfrm>
            <a:off x="5062680" y="1701000"/>
            <a:ext cx="242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SQL Database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1" name="Curved Connector 17"/>
          <p:cNvCxnSpPr/>
          <p:nvPr/>
        </p:nvCxnSpPr>
        <p:spPr>
          <a:xfrm>
            <a:off x="2379240" y="2623680"/>
            <a:ext cx="3395160" cy="14760"/>
          </a:xfrm>
          <a:prstGeom prst="curvedConnector3">
            <a:avLst>
              <a:gd name="adj1" fmla="val 25005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12" name="Can 22"/>
          <p:cNvSpPr/>
          <p:nvPr/>
        </p:nvSpPr>
        <p:spPr>
          <a:xfrm>
            <a:off x="5772600" y="2130840"/>
            <a:ext cx="1133640" cy="119520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cxnSp>
        <p:nvCxnSpPr>
          <p:cNvPr id="413" name="Curved Connector 24"/>
          <p:cNvCxnSpPr/>
          <p:nvPr/>
        </p:nvCxnSpPr>
        <p:spPr>
          <a:xfrm flipV="1">
            <a:off x="2379240" y="2949480"/>
            <a:ext cx="3395160" cy="22680"/>
          </a:xfrm>
          <a:prstGeom prst="curvedConnector3">
            <a:avLst>
              <a:gd name="adj1" fmla="val 25005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14" name="Rectangle 9"/>
          <p:cNvSpPr/>
          <p:nvPr/>
        </p:nvSpPr>
        <p:spPr>
          <a:xfrm>
            <a:off x="3371760" y="2729160"/>
            <a:ext cx="152064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c00000"/>
                </a:solidFill>
                <a:latin typeface="Courier New"/>
                <a:ea typeface="DejaVu Sans"/>
              </a:rPr>
              <a:t>DROP TABLE users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Picture 26" descr=""/>
          <p:cNvPicPr/>
          <p:nvPr/>
        </p:nvPicPr>
        <p:blipFill>
          <a:blip r:embed="rId3"/>
          <a:srcRect l="82197" t="2808" r="2087" b="69373"/>
          <a:stretch/>
        </p:blipFill>
        <p:spPr>
          <a:xfrm>
            <a:off x="6084000" y="2427840"/>
            <a:ext cx="514440" cy="643680"/>
          </a:xfrm>
          <a:prstGeom prst="rect">
            <a:avLst/>
          </a:prstGeom>
          <a:ln w="0">
            <a:noFill/>
          </a:ln>
        </p:spPr>
      </p:pic>
      <p:sp>
        <p:nvSpPr>
          <p:cNvPr id="416" name="TextBox 11"/>
          <p:cNvSpPr/>
          <p:nvPr/>
        </p:nvSpPr>
        <p:spPr>
          <a:xfrm>
            <a:off x="5958720" y="3003120"/>
            <a:ext cx="76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7" name="Group 27"/>
          <p:cNvGrpSpPr/>
          <p:nvPr/>
        </p:nvGrpSpPr>
        <p:grpSpPr>
          <a:xfrm>
            <a:off x="6145920" y="2644920"/>
            <a:ext cx="358560" cy="326880"/>
            <a:chOff x="6145920" y="2644920"/>
            <a:chExt cx="358560" cy="326880"/>
          </a:xfrm>
        </p:grpSpPr>
        <p:cxnSp>
          <p:nvCxnSpPr>
            <p:cNvPr id="418" name="Straight Connector 16"/>
            <p:cNvCxnSpPr/>
            <p:nvPr/>
          </p:nvCxnSpPr>
          <p:spPr>
            <a:xfrm>
              <a:off x="6145920" y="2644920"/>
              <a:ext cx="358920" cy="327240"/>
            </a:xfrm>
            <a:prstGeom prst="straightConnector1">
              <a:avLst/>
            </a:prstGeom>
            <a:ln w="25400">
              <a:solidFill>
                <a:srgbClr val="ff0000"/>
              </a:solidFill>
              <a:round/>
            </a:ln>
          </p:spPr>
        </p:cxnSp>
        <p:cxnSp>
          <p:nvCxnSpPr>
            <p:cNvPr id="419" name="Straight Connector 31"/>
            <p:cNvCxnSpPr/>
            <p:nvPr/>
          </p:nvCxnSpPr>
          <p:spPr>
            <a:xfrm flipV="1">
              <a:off x="6145920" y="2644920"/>
              <a:ext cx="358920" cy="327240"/>
            </a:xfrm>
            <a:prstGeom prst="straightConnector1">
              <a:avLst/>
            </a:prstGeom>
            <a:ln w="25400">
              <a:solidFill>
                <a:srgbClr val="ff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9" descr=""/>
          <p:cNvPicPr/>
          <p:nvPr/>
        </p:nvPicPr>
        <p:blipFill>
          <a:blip r:embed="rId1"/>
          <a:stretch/>
        </p:blipFill>
        <p:spPr>
          <a:xfrm>
            <a:off x="3785760" y="2090880"/>
            <a:ext cx="1576080" cy="124956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3" descr=""/>
          <p:cNvPicPr/>
          <p:nvPr/>
        </p:nvPicPr>
        <p:blipFill>
          <a:blip r:embed="rId2"/>
          <a:stretch/>
        </p:blipFill>
        <p:spPr>
          <a:xfrm>
            <a:off x="1307160" y="697680"/>
            <a:ext cx="1212120" cy="113760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4" descr=""/>
          <p:cNvPicPr/>
          <p:nvPr/>
        </p:nvPicPr>
        <p:blipFill>
          <a:blip r:embed="rId3"/>
          <a:stretch/>
        </p:blipFill>
        <p:spPr>
          <a:xfrm>
            <a:off x="2781720" y="692640"/>
            <a:ext cx="1692720" cy="114804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5" descr=""/>
          <p:cNvPicPr/>
          <p:nvPr/>
        </p:nvPicPr>
        <p:blipFill>
          <a:blip r:embed="rId4"/>
          <a:stretch/>
        </p:blipFill>
        <p:spPr>
          <a:xfrm>
            <a:off x="4736160" y="692640"/>
            <a:ext cx="1652400" cy="118152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6" descr=""/>
          <p:cNvPicPr/>
          <p:nvPr/>
        </p:nvPicPr>
        <p:blipFill>
          <a:blip r:embed="rId5"/>
          <a:stretch/>
        </p:blipFill>
        <p:spPr>
          <a:xfrm>
            <a:off x="6803280" y="698760"/>
            <a:ext cx="1907640" cy="132084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" descr=""/>
          <p:cNvPicPr/>
          <p:nvPr/>
        </p:nvPicPr>
        <p:blipFill>
          <a:blip r:embed="rId6"/>
          <a:stretch/>
        </p:blipFill>
        <p:spPr>
          <a:xfrm>
            <a:off x="9126000" y="696600"/>
            <a:ext cx="1805400" cy="131328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8" descr=""/>
          <p:cNvPicPr/>
          <p:nvPr/>
        </p:nvPicPr>
        <p:blipFill>
          <a:blip r:embed="rId7"/>
          <a:stretch/>
        </p:blipFill>
        <p:spPr>
          <a:xfrm>
            <a:off x="1192320" y="2090880"/>
            <a:ext cx="2249640" cy="135036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10" descr=""/>
          <p:cNvPicPr/>
          <p:nvPr/>
        </p:nvPicPr>
        <p:blipFill>
          <a:blip r:embed="rId8"/>
          <a:stretch/>
        </p:blipFill>
        <p:spPr>
          <a:xfrm>
            <a:off x="5736240" y="2090880"/>
            <a:ext cx="1746000" cy="124596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11" descr=""/>
          <p:cNvPicPr/>
          <p:nvPr/>
        </p:nvPicPr>
        <p:blipFill>
          <a:blip r:embed="rId9"/>
          <a:stretch/>
        </p:blipFill>
        <p:spPr>
          <a:xfrm>
            <a:off x="7738920" y="2125800"/>
            <a:ext cx="1581840" cy="146772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12" descr=""/>
          <p:cNvPicPr/>
          <p:nvPr/>
        </p:nvPicPr>
        <p:blipFill>
          <a:blip r:embed="rId10"/>
          <a:stretch/>
        </p:blipFill>
        <p:spPr>
          <a:xfrm>
            <a:off x="9720360" y="2090880"/>
            <a:ext cx="1174680" cy="108828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13" descr=""/>
          <p:cNvPicPr/>
          <p:nvPr/>
        </p:nvPicPr>
        <p:blipFill>
          <a:blip r:embed="rId11"/>
          <a:stretch/>
        </p:blipFill>
        <p:spPr>
          <a:xfrm>
            <a:off x="1576440" y="3556440"/>
            <a:ext cx="1388520" cy="134892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14" descr=""/>
          <p:cNvPicPr/>
          <p:nvPr/>
        </p:nvPicPr>
        <p:blipFill>
          <a:blip r:embed="rId12"/>
          <a:stretch/>
        </p:blipFill>
        <p:spPr>
          <a:xfrm>
            <a:off x="3503160" y="3579480"/>
            <a:ext cx="1489320" cy="125352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15" descr=""/>
          <p:cNvPicPr/>
          <p:nvPr/>
        </p:nvPicPr>
        <p:blipFill>
          <a:blip r:embed="rId13"/>
          <a:stretch/>
        </p:blipFill>
        <p:spPr>
          <a:xfrm>
            <a:off x="5430600" y="3576600"/>
            <a:ext cx="1377720" cy="130824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16" descr=""/>
          <p:cNvPicPr/>
          <p:nvPr/>
        </p:nvPicPr>
        <p:blipFill>
          <a:blip r:embed="rId14"/>
          <a:stretch/>
        </p:blipFill>
        <p:spPr>
          <a:xfrm>
            <a:off x="7243560" y="3593520"/>
            <a:ext cx="1388520" cy="132732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17" descr=""/>
          <p:cNvPicPr/>
          <p:nvPr/>
        </p:nvPicPr>
        <p:blipFill>
          <a:blip r:embed="rId15"/>
          <a:stretch/>
        </p:blipFill>
        <p:spPr>
          <a:xfrm>
            <a:off x="9061560" y="3600720"/>
            <a:ext cx="1188000" cy="132012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18" descr=""/>
          <p:cNvPicPr/>
          <p:nvPr/>
        </p:nvPicPr>
        <p:blipFill>
          <a:blip r:embed="rId16"/>
          <a:stretch/>
        </p:blipFill>
        <p:spPr>
          <a:xfrm>
            <a:off x="1476000" y="5137200"/>
            <a:ext cx="1409400" cy="123192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19" descr=""/>
          <p:cNvPicPr/>
          <p:nvPr/>
        </p:nvPicPr>
        <p:blipFill>
          <a:blip r:embed="rId17"/>
          <a:stretch/>
        </p:blipFill>
        <p:spPr>
          <a:xfrm>
            <a:off x="3421080" y="5071680"/>
            <a:ext cx="1438560" cy="117324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20" descr=""/>
          <p:cNvPicPr/>
          <p:nvPr/>
        </p:nvPicPr>
        <p:blipFill>
          <a:blip r:embed="rId18"/>
          <a:stretch/>
        </p:blipFill>
        <p:spPr>
          <a:xfrm>
            <a:off x="7468920" y="5084280"/>
            <a:ext cx="1087560" cy="89532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21" descr=""/>
          <p:cNvPicPr/>
          <p:nvPr/>
        </p:nvPicPr>
        <p:blipFill>
          <a:blip r:embed="rId19"/>
          <a:stretch/>
        </p:blipFill>
        <p:spPr>
          <a:xfrm>
            <a:off x="9068040" y="5075640"/>
            <a:ext cx="1513440" cy="869400"/>
          </a:xfrm>
          <a:prstGeom prst="rect">
            <a:avLst/>
          </a:prstGeom>
          <a:ln w="0">
            <a:noFill/>
          </a:ln>
        </p:spPr>
      </p:pic>
      <p:sp>
        <p:nvSpPr>
          <p:cNvPr id="120" name="Rectangle 23"/>
          <p:cNvSpPr/>
          <p:nvPr/>
        </p:nvSpPr>
        <p:spPr>
          <a:xfrm>
            <a:off x="0" y="0"/>
            <a:ext cx="12190320" cy="4503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DejaVu Sans"/>
              </a:rPr>
              <a:t>Secure Coding Dojo Attack-Grams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Picture 24" descr=""/>
          <p:cNvPicPr/>
          <p:nvPr/>
        </p:nvPicPr>
        <p:blipFill>
          <a:blip r:embed="rId20"/>
          <a:stretch/>
        </p:blipFill>
        <p:spPr>
          <a:xfrm>
            <a:off x="5442840" y="5071680"/>
            <a:ext cx="1304280" cy="121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99120" y="284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Insecure Deserialization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23760" y="1567440"/>
            <a:ext cx="1369800" cy="1664640"/>
          </a:xfrm>
          <a:prstGeom prst="rect">
            <a:avLst/>
          </a:prstGeom>
          <a:ln w="0">
            <a:noFill/>
          </a:ln>
        </p:spPr>
      </p:pic>
      <p:grpSp>
        <p:nvGrpSpPr>
          <p:cNvPr id="422" name="Group 4"/>
          <p:cNvGrpSpPr/>
          <p:nvPr/>
        </p:nvGrpSpPr>
        <p:grpSpPr>
          <a:xfrm>
            <a:off x="2037600" y="4613760"/>
            <a:ext cx="1048680" cy="1548720"/>
            <a:chOff x="2037600" y="4613760"/>
            <a:chExt cx="1048680" cy="1548720"/>
          </a:xfrm>
        </p:grpSpPr>
        <p:pic>
          <p:nvPicPr>
            <p:cNvPr id="423" name="Graphic 5" descr=""/>
            <p:cNvPicPr/>
            <p:nvPr/>
          </p:nvPicPr>
          <p:blipFill>
            <a:blip r:embed="rId2"/>
            <a:stretch/>
          </p:blipFill>
          <p:spPr>
            <a:xfrm>
              <a:off x="2048040" y="461376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4" name="TextBox 6"/>
            <p:cNvSpPr/>
            <p:nvPr/>
          </p:nvSpPr>
          <p:spPr>
            <a:xfrm>
              <a:off x="2037600" y="5524200"/>
              <a:ext cx="1048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25" name="Curved Connector 10"/>
          <p:cNvCxnSpPr>
            <a:stCxn id="423" idx="0"/>
            <a:endCxn id="421" idx="2"/>
          </p:cNvCxnSpPr>
          <p:nvPr/>
        </p:nvCxnSpPr>
        <p:spPr>
          <a:xfrm flipH="1" flipV="1" rot="5400000">
            <a:off x="2274840" y="3480480"/>
            <a:ext cx="1382040" cy="885600"/>
          </a:xfrm>
          <a:prstGeom prst="curvedConnector3">
            <a:avLst>
              <a:gd name="adj1" fmla="val 25013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26" name="Rectangle 14"/>
          <p:cNvSpPr/>
          <p:nvPr/>
        </p:nvSpPr>
        <p:spPr>
          <a:xfrm>
            <a:off x="2732040" y="1240200"/>
            <a:ext cx="135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Book Store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Graphic 53" descr=""/>
          <p:cNvPicPr/>
          <p:nvPr/>
        </p:nvPicPr>
        <p:blipFill>
          <a:blip r:embed="rId3"/>
          <a:stretch/>
        </p:blipFill>
        <p:spPr>
          <a:xfrm>
            <a:off x="3088080" y="2468520"/>
            <a:ext cx="479880" cy="492840"/>
          </a:xfrm>
          <a:prstGeom prst="rect">
            <a:avLst/>
          </a:prstGeom>
          <a:ln w="0">
            <a:noFill/>
          </a:ln>
        </p:spPr>
      </p:pic>
      <p:sp>
        <p:nvSpPr>
          <p:cNvPr id="428" name="Rectangle 54"/>
          <p:cNvSpPr/>
          <p:nvPr/>
        </p:nvSpPr>
        <p:spPr>
          <a:xfrm>
            <a:off x="9462240" y="2971440"/>
            <a:ext cx="15638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Courier New"/>
                <a:ea typeface="DejaVu Sans"/>
              </a:rPr>
              <a:t>&gt;_ evil.sh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Graphic 63" descr=""/>
          <p:cNvPicPr/>
          <p:nvPr/>
        </p:nvPicPr>
        <p:blipFill>
          <a:blip r:embed="rId4"/>
          <a:stretch/>
        </p:blipFill>
        <p:spPr>
          <a:xfrm>
            <a:off x="1506600" y="3782520"/>
            <a:ext cx="573120" cy="573120"/>
          </a:xfrm>
          <a:prstGeom prst="rect">
            <a:avLst/>
          </a:prstGeom>
          <a:ln w="0">
            <a:noFill/>
          </a:ln>
        </p:spPr>
      </p:pic>
      <p:grpSp>
        <p:nvGrpSpPr>
          <p:cNvPr id="430" name="Group 23"/>
          <p:cNvGrpSpPr/>
          <p:nvPr/>
        </p:nvGrpSpPr>
        <p:grpSpPr>
          <a:xfrm>
            <a:off x="3791880" y="4389480"/>
            <a:ext cx="1685880" cy="1498680"/>
            <a:chOff x="3791880" y="4389480"/>
            <a:chExt cx="1685880" cy="1498680"/>
          </a:xfrm>
        </p:grpSpPr>
        <p:pic>
          <p:nvPicPr>
            <p:cNvPr id="431" name="Graphic 24" descr=""/>
            <p:cNvPicPr/>
            <p:nvPr/>
          </p:nvPicPr>
          <p:blipFill>
            <a:blip r:embed="rId5"/>
            <a:stretch/>
          </p:blipFill>
          <p:spPr>
            <a:xfrm>
              <a:off x="3902400" y="438948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2" name="Graphic 25" descr=""/>
            <p:cNvPicPr/>
            <p:nvPr/>
          </p:nvPicPr>
          <p:blipFill>
            <a:blip r:embed="rId6"/>
            <a:stretch/>
          </p:blipFill>
          <p:spPr>
            <a:xfrm>
              <a:off x="4237920" y="457308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3" name="TextBox 26"/>
            <p:cNvSpPr/>
            <p:nvPr/>
          </p:nvSpPr>
          <p:spPr>
            <a:xfrm>
              <a:off x="3791880" y="5524200"/>
              <a:ext cx="1685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34" name="TextBox 7"/>
          <p:cNvSpPr/>
          <p:nvPr/>
        </p:nvSpPr>
        <p:spPr>
          <a:xfrm>
            <a:off x="1305360" y="4389480"/>
            <a:ext cx="1300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Command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5" name="Curved Connector 31"/>
          <p:cNvCxnSpPr>
            <a:stCxn id="431" idx="0"/>
            <a:endCxn id="421" idx="2"/>
          </p:cNvCxnSpPr>
          <p:nvPr/>
        </p:nvCxnSpPr>
        <p:spPr>
          <a:xfrm flipV="1" rot="16200000">
            <a:off x="3314520" y="3326040"/>
            <a:ext cx="1157760" cy="969480"/>
          </a:xfrm>
          <a:prstGeom prst="curvedConnector3">
            <a:avLst>
              <a:gd name="adj1" fmla="val 24976"/>
            </a:avLst>
          </a:prstGeom>
          <a:ln w="44450">
            <a:solidFill>
              <a:srgbClr val="595959">
                <a:alpha val="56000"/>
              </a:srgbClr>
            </a:solidFill>
            <a:round/>
            <a:tailEnd len="med" type="triangle" w="med"/>
          </a:ln>
        </p:spPr>
      </p:cxnSp>
      <p:pic>
        <p:nvPicPr>
          <p:cNvPr id="436" name="Graphic 32" descr=""/>
          <p:cNvPicPr/>
          <p:nvPr/>
        </p:nvPicPr>
        <p:blipFill>
          <a:blip r:embed="rId7"/>
          <a:stretch/>
        </p:blipFill>
        <p:spPr>
          <a:xfrm>
            <a:off x="4754160" y="3549960"/>
            <a:ext cx="871200" cy="871200"/>
          </a:xfrm>
          <a:prstGeom prst="rect">
            <a:avLst/>
          </a:prstGeom>
          <a:ln w="0">
            <a:noFill/>
          </a:ln>
        </p:spPr>
      </p:pic>
      <p:sp>
        <p:nvSpPr>
          <p:cNvPr id="437" name="TextBox 33"/>
          <p:cNvSpPr/>
          <p:nvPr/>
        </p:nvSpPr>
        <p:spPr>
          <a:xfrm>
            <a:off x="4907520" y="4323240"/>
            <a:ext cx="879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Book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261440" y="4172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Buffer Overflow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672720" y="1894320"/>
            <a:ext cx="2025000" cy="2460240"/>
          </a:xfrm>
          <a:prstGeom prst="rect">
            <a:avLst/>
          </a:prstGeom>
          <a:ln w="0">
            <a:noFill/>
          </a:ln>
        </p:spPr>
      </p:pic>
      <p:grpSp>
        <p:nvGrpSpPr>
          <p:cNvPr id="440" name="Group 4"/>
          <p:cNvGrpSpPr/>
          <p:nvPr/>
        </p:nvGrpSpPr>
        <p:grpSpPr>
          <a:xfrm>
            <a:off x="1329120" y="2649240"/>
            <a:ext cx="1048680" cy="1548360"/>
            <a:chOff x="1329120" y="2649240"/>
            <a:chExt cx="1048680" cy="1548360"/>
          </a:xfrm>
        </p:grpSpPr>
        <p:pic>
          <p:nvPicPr>
            <p:cNvPr id="441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264924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2" name="TextBox 6"/>
            <p:cNvSpPr/>
            <p:nvPr/>
          </p:nvSpPr>
          <p:spPr>
            <a:xfrm>
              <a:off x="1329120" y="3559320"/>
              <a:ext cx="1048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43" name="Curved Connector 10"/>
          <p:cNvCxnSpPr>
            <a:stCxn id="441" idx="3"/>
            <a:endCxn id="439" idx="1"/>
          </p:cNvCxnSpPr>
          <p:nvPr/>
        </p:nvCxnSpPr>
        <p:spPr>
          <a:xfrm>
            <a:off x="2289960" y="3124440"/>
            <a:ext cx="1383120" cy="360"/>
          </a:xfrm>
          <a:prstGeom prst="curvedConnector2">
            <a:avLst/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44" name="TextBox 13"/>
          <p:cNvSpPr/>
          <p:nvPr/>
        </p:nvSpPr>
        <p:spPr>
          <a:xfrm>
            <a:off x="2172600" y="2702520"/>
            <a:ext cx="117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Rectangle 14"/>
          <p:cNvSpPr/>
          <p:nvPr/>
        </p:nvSpPr>
        <p:spPr>
          <a:xfrm>
            <a:off x="4021200" y="1530720"/>
            <a:ext cx="111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Box 20"/>
          <p:cNvSpPr/>
          <p:nvPr/>
        </p:nvSpPr>
        <p:spPr>
          <a:xfrm>
            <a:off x="4046400" y="2500920"/>
            <a:ext cx="1155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i!\0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 String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5000" cy="2460240"/>
          </a:xfrm>
          <a:prstGeom prst="rect">
            <a:avLst/>
          </a:prstGeom>
          <a:ln w="0">
            <a:noFill/>
          </a:ln>
        </p:spPr>
      </p:pic>
      <p:grpSp>
        <p:nvGrpSpPr>
          <p:cNvPr id="449" name="Group 4"/>
          <p:cNvGrpSpPr/>
          <p:nvPr/>
        </p:nvGrpSpPr>
        <p:grpSpPr>
          <a:xfrm>
            <a:off x="1061280" y="2640240"/>
            <a:ext cx="1048680" cy="1548720"/>
            <a:chOff x="1061280" y="2640240"/>
            <a:chExt cx="1048680" cy="1548720"/>
          </a:xfrm>
        </p:grpSpPr>
        <p:pic>
          <p:nvPicPr>
            <p:cNvPr id="450" name="Graphic 5" descr=""/>
            <p:cNvPicPr/>
            <p:nvPr/>
          </p:nvPicPr>
          <p:blipFill>
            <a:blip r:embed="rId2"/>
            <a:stretch/>
          </p:blipFill>
          <p:spPr>
            <a:xfrm>
              <a:off x="1071720" y="264024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1" name="TextBox 6"/>
            <p:cNvSpPr/>
            <p:nvPr/>
          </p:nvSpPr>
          <p:spPr>
            <a:xfrm>
              <a:off x="1061280" y="3550680"/>
              <a:ext cx="1048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52" name="Curved Connector 7"/>
          <p:cNvCxnSpPr>
            <a:stCxn id="450" idx="3"/>
          </p:cNvCxnSpPr>
          <p:nvPr/>
        </p:nvCxnSpPr>
        <p:spPr>
          <a:xfrm flipV="1">
            <a:off x="2022480" y="3111120"/>
            <a:ext cx="970920" cy="4680"/>
          </a:xfrm>
          <a:prstGeom prst="curvedConnector3">
            <a:avLst>
              <a:gd name="adj1" fmla="val 38909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53" name="TextBox 8"/>
          <p:cNvSpPr/>
          <p:nvPr/>
        </p:nvSpPr>
        <p:spPr>
          <a:xfrm>
            <a:off x="2198880" y="2760120"/>
            <a:ext cx="49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%x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Rectangle 9"/>
          <p:cNvSpPr/>
          <p:nvPr/>
        </p:nvSpPr>
        <p:spPr>
          <a:xfrm>
            <a:off x="3226320" y="1640160"/>
            <a:ext cx="111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TextBox 10"/>
          <p:cNvSpPr/>
          <p:nvPr/>
        </p:nvSpPr>
        <p:spPr>
          <a:xfrm>
            <a:off x="3048840" y="2910600"/>
            <a:ext cx="147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6" name="Curved Connector 11"/>
          <p:cNvCxnSpPr/>
          <p:nvPr/>
        </p:nvCxnSpPr>
        <p:spPr>
          <a:xfrm>
            <a:off x="4647240" y="3098520"/>
            <a:ext cx="1088280" cy="14400"/>
          </a:xfrm>
          <a:prstGeom prst="curvedConnector3">
            <a:avLst>
              <a:gd name="adj1" fmla="val 25016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57" name="TextBox 12"/>
          <p:cNvSpPr/>
          <p:nvPr/>
        </p:nvSpPr>
        <p:spPr>
          <a:xfrm>
            <a:off x="4497840" y="2726280"/>
            <a:ext cx="1411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printf("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%x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Picture 1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639760" y="2492640"/>
            <a:ext cx="1073160" cy="1263240"/>
          </a:xfrm>
          <a:prstGeom prst="rect">
            <a:avLst/>
          </a:prstGeom>
          <a:ln w="0">
            <a:noFill/>
          </a:ln>
        </p:spPr>
      </p:pic>
      <p:sp>
        <p:nvSpPr>
          <p:cNvPr id="459" name="Rectangle 14"/>
          <p:cNvSpPr/>
          <p:nvPr/>
        </p:nvSpPr>
        <p:spPr>
          <a:xfrm>
            <a:off x="5679720" y="2092680"/>
            <a:ext cx="96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 file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TextBox 21"/>
          <p:cNvSpPr/>
          <p:nvPr/>
        </p:nvSpPr>
        <p:spPr>
          <a:xfrm>
            <a:off x="5875560" y="2894760"/>
            <a:ext cx="573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Hardcoded Password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Picture 1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5000" cy="2460240"/>
          </a:xfrm>
          <a:prstGeom prst="rect">
            <a:avLst/>
          </a:prstGeom>
          <a:ln w="0">
            <a:noFill/>
          </a:ln>
        </p:spPr>
      </p:pic>
      <p:grpSp>
        <p:nvGrpSpPr>
          <p:cNvPr id="463" name="Group 1"/>
          <p:cNvGrpSpPr/>
          <p:nvPr/>
        </p:nvGrpSpPr>
        <p:grpSpPr>
          <a:xfrm>
            <a:off x="989280" y="2640240"/>
            <a:ext cx="1223280" cy="1365120"/>
            <a:chOff x="989280" y="2640240"/>
            <a:chExt cx="1223280" cy="1365120"/>
          </a:xfrm>
        </p:grpSpPr>
        <p:pic>
          <p:nvPicPr>
            <p:cNvPr id="464" name="Graphic 1" descr=""/>
            <p:cNvPicPr/>
            <p:nvPr/>
          </p:nvPicPr>
          <p:blipFill>
            <a:blip r:embed="rId2"/>
            <a:stretch/>
          </p:blipFill>
          <p:spPr>
            <a:xfrm>
              <a:off x="1001520" y="2640240"/>
              <a:ext cx="1109160" cy="104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5" name="TextBox 1"/>
            <p:cNvSpPr/>
            <p:nvPr/>
          </p:nvSpPr>
          <p:spPr>
            <a:xfrm>
              <a:off x="989280" y="3641400"/>
              <a:ext cx="12232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66" name="Curved Connector 1"/>
          <p:cNvCxnSpPr/>
          <p:nvPr/>
        </p:nvCxnSpPr>
        <p:spPr>
          <a:xfrm flipV="1">
            <a:off x="2023920" y="3111120"/>
            <a:ext cx="969480" cy="684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67" name="Rectangle 1"/>
          <p:cNvSpPr/>
          <p:nvPr/>
        </p:nvSpPr>
        <p:spPr>
          <a:xfrm>
            <a:off x="3226320" y="1640160"/>
            <a:ext cx="111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Box 3"/>
          <p:cNvSpPr/>
          <p:nvPr/>
        </p:nvSpPr>
        <p:spPr>
          <a:xfrm>
            <a:off x="3048840" y="2910600"/>
            <a:ext cx="147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69" name="Curved Connector 2"/>
          <p:cNvCxnSpPr/>
          <p:nvPr/>
        </p:nvCxnSpPr>
        <p:spPr>
          <a:xfrm>
            <a:off x="4647240" y="3098520"/>
            <a:ext cx="1088280" cy="14400"/>
          </a:xfrm>
          <a:prstGeom prst="curvedConnector3">
            <a:avLst>
              <a:gd name="adj1" fmla="val 25016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70" name="TextBox 14"/>
          <p:cNvSpPr/>
          <p:nvPr/>
        </p:nvSpPr>
        <p:spPr>
          <a:xfrm>
            <a:off x="4433400" y="2726280"/>
            <a:ext cx="1540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1" name="Picture 2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783760" y="2492640"/>
            <a:ext cx="1073160" cy="1263240"/>
          </a:xfrm>
          <a:prstGeom prst="rect">
            <a:avLst/>
          </a:prstGeom>
          <a:ln w="0">
            <a:noFill/>
          </a:ln>
        </p:spPr>
      </p:pic>
      <p:sp>
        <p:nvSpPr>
          <p:cNvPr id="472" name="Rectangle 2"/>
          <p:cNvSpPr/>
          <p:nvPr/>
        </p:nvSpPr>
        <p:spPr>
          <a:xfrm>
            <a:off x="5744520" y="1828800"/>
            <a:ext cx="1246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TextBox 28"/>
          <p:cNvSpPr/>
          <p:nvPr/>
        </p:nvSpPr>
        <p:spPr>
          <a:xfrm>
            <a:off x="4892040" y="2726280"/>
            <a:ext cx="573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Error Message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Picture 22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5000" cy="2460240"/>
          </a:xfrm>
          <a:prstGeom prst="rect">
            <a:avLst/>
          </a:prstGeom>
          <a:ln w="0">
            <a:noFill/>
          </a:ln>
        </p:spPr>
      </p:pic>
      <p:grpSp>
        <p:nvGrpSpPr>
          <p:cNvPr id="476" name="Group 3"/>
          <p:cNvGrpSpPr/>
          <p:nvPr/>
        </p:nvGrpSpPr>
        <p:grpSpPr>
          <a:xfrm>
            <a:off x="701280" y="2532240"/>
            <a:ext cx="1223280" cy="1365120"/>
            <a:chOff x="701280" y="2532240"/>
            <a:chExt cx="1223280" cy="1365120"/>
          </a:xfrm>
        </p:grpSpPr>
        <p:pic>
          <p:nvPicPr>
            <p:cNvPr id="477" name="Graphic 2" descr=""/>
            <p:cNvPicPr/>
            <p:nvPr/>
          </p:nvPicPr>
          <p:blipFill>
            <a:blip r:embed="rId2"/>
            <a:stretch/>
          </p:blipFill>
          <p:spPr>
            <a:xfrm>
              <a:off x="713520" y="2532240"/>
              <a:ext cx="1109160" cy="104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8" name="TextBox 2"/>
            <p:cNvSpPr/>
            <p:nvPr/>
          </p:nvSpPr>
          <p:spPr>
            <a:xfrm>
              <a:off x="701280" y="3533400"/>
              <a:ext cx="12232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79" name="Curved Connector 3"/>
          <p:cNvCxnSpPr/>
          <p:nvPr/>
        </p:nvCxnSpPr>
        <p:spPr>
          <a:xfrm flipV="1">
            <a:off x="1879920" y="3105720"/>
            <a:ext cx="969480" cy="684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80" name="Rectangle 3"/>
          <p:cNvSpPr/>
          <p:nvPr/>
        </p:nvSpPr>
        <p:spPr>
          <a:xfrm>
            <a:off x="3226320" y="1640160"/>
            <a:ext cx="111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TextBox 35"/>
          <p:cNvSpPr/>
          <p:nvPr/>
        </p:nvSpPr>
        <p:spPr>
          <a:xfrm>
            <a:off x="3049200" y="2910600"/>
            <a:ext cx="1473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82" name="Curved Connector 4"/>
          <p:cNvCxnSpPr/>
          <p:nvPr/>
        </p:nvCxnSpPr>
        <p:spPr>
          <a:xfrm>
            <a:off x="4647240" y="3098520"/>
            <a:ext cx="1088280" cy="14400"/>
          </a:xfrm>
          <a:prstGeom prst="curvedConnector3">
            <a:avLst>
              <a:gd name="adj1" fmla="val 25016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83" name="TextBox 36"/>
          <p:cNvSpPr/>
          <p:nvPr/>
        </p:nvSpPr>
        <p:spPr>
          <a:xfrm>
            <a:off x="4433400" y="2726280"/>
            <a:ext cx="15408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4" name="Picture 2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783760" y="2492640"/>
            <a:ext cx="1073160" cy="1263240"/>
          </a:xfrm>
          <a:prstGeom prst="rect">
            <a:avLst/>
          </a:prstGeom>
          <a:ln w="0">
            <a:noFill/>
          </a:ln>
        </p:spPr>
      </p:pic>
      <p:sp>
        <p:nvSpPr>
          <p:cNvPr id="485" name="Rectangle 4"/>
          <p:cNvSpPr/>
          <p:nvPr/>
        </p:nvSpPr>
        <p:spPr>
          <a:xfrm>
            <a:off x="5744520" y="1828800"/>
            <a:ext cx="1246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TextBox 41"/>
          <p:cNvSpPr/>
          <p:nvPr/>
        </p:nvSpPr>
        <p:spPr>
          <a:xfrm>
            <a:off x="4892040" y="2726280"/>
            <a:ext cx="573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Rectangle 5"/>
          <p:cNvSpPr/>
          <p:nvPr/>
        </p:nvSpPr>
        <p:spPr>
          <a:xfrm>
            <a:off x="1563120" y="2679840"/>
            <a:ext cx="150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Invoke Error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Code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Picture 25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230280" y="1922040"/>
            <a:ext cx="2025000" cy="2460240"/>
          </a:xfrm>
          <a:prstGeom prst="rect">
            <a:avLst/>
          </a:prstGeom>
          <a:ln w="0">
            <a:noFill/>
          </a:ln>
        </p:spPr>
      </p:pic>
      <p:grpSp>
        <p:nvGrpSpPr>
          <p:cNvPr id="490" name="Group 5"/>
          <p:cNvGrpSpPr/>
          <p:nvPr/>
        </p:nvGrpSpPr>
        <p:grpSpPr>
          <a:xfrm>
            <a:off x="1329120" y="2743200"/>
            <a:ext cx="1195560" cy="1365120"/>
            <a:chOff x="1329120" y="2743200"/>
            <a:chExt cx="1195560" cy="1365120"/>
          </a:xfrm>
        </p:grpSpPr>
        <p:pic>
          <p:nvPicPr>
            <p:cNvPr id="491" name="Graphic 4" descr=""/>
            <p:cNvPicPr/>
            <p:nvPr/>
          </p:nvPicPr>
          <p:blipFill>
            <a:blip r:embed="rId2"/>
            <a:stretch/>
          </p:blipFill>
          <p:spPr>
            <a:xfrm>
              <a:off x="1341000" y="2743200"/>
              <a:ext cx="1083960" cy="104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2" name="TextBox 42"/>
            <p:cNvSpPr/>
            <p:nvPr/>
          </p:nvSpPr>
          <p:spPr>
            <a:xfrm>
              <a:off x="1329120" y="3744360"/>
              <a:ext cx="1195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93" name="Curved Connector 5"/>
          <p:cNvCxnSpPr>
            <a:stCxn id="491" idx="3"/>
          </p:cNvCxnSpPr>
          <p:nvPr/>
        </p:nvCxnSpPr>
        <p:spPr>
          <a:xfrm flipV="1">
            <a:off x="2424960" y="3111120"/>
            <a:ext cx="1036440" cy="155160"/>
          </a:xfrm>
          <a:prstGeom prst="curvedConnector3">
            <a:avLst>
              <a:gd name="adj1" fmla="val 38047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94" name="TextBox 43"/>
          <p:cNvSpPr/>
          <p:nvPr/>
        </p:nvSpPr>
        <p:spPr>
          <a:xfrm>
            <a:off x="2432880" y="2760120"/>
            <a:ext cx="96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&lt;code&gt;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Rectangle 6"/>
          <p:cNvSpPr/>
          <p:nvPr/>
        </p:nvSpPr>
        <p:spPr>
          <a:xfrm>
            <a:off x="3694320" y="1640160"/>
            <a:ext cx="111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TextBox 44"/>
          <p:cNvSpPr/>
          <p:nvPr/>
        </p:nvSpPr>
        <p:spPr>
          <a:xfrm>
            <a:off x="3491280" y="2910600"/>
            <a:ext cx="152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eval(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&lt;code&gt;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Signature Verification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Picture 27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5486400" y="2057400"/>
            <a:ext cx="1051920" cy="1278000"/>
          </a:xfrm>
          <a:prstGeom prst="rect">
            <a:avLst/>
          </a:prstGeom>
          <a:ln w="0">
            <a:noFill/>
          </a:ln>
        </p:spPr>
      </p:pic>
      <p:grpSp>
        <p:nvGrpSpPr>
          <p:cNvPr id="499" name="Group 6"/>
          <p:cNvGrpSpPr/>
          <p:nvPr/>
        </p:nvGrpSpPr>
        <p:grpSpPr>
          <a:xfrm>
            <a:off x="1017000" y="2971800"/>
            <a:ext cx="1195560" cy="1365120"/>
            <a:chOff x="1017000" y="2971800"/>
            <a:chExt cx="1195560" cy="1365120"/>
          </a:xfrm>
        </p:grpSpPr>
        <p:pic>
          <p:nvPicPr>
            <p:cNvPr id="500" name="Graphic 7" descr=""/>
            <p:cNvPicPr/>
            <p:nvPr/>
          </p:nvPicPr>
          <p:blipFill>
            <a:blip r:embed="rId2"/>
            <a:stretch/>
          </p:blipFill>
          <p:spPr>
            <a:xfrm>
              <a:off x="1028880" y="2971800"/>
              <a:ext cx="1083960" cy="104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1" name="TextBox 45"/>
            <p:cNvSpPr/>
            <p:nvPr/>
          </p:nvSpPr>
          <p:spPr>
            <a:xfrm>
              <a:off x="1017000" y="3972960"/>
              <a:ext cx="1195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502" name="Curved Connector 6"/>
          <p:cNvCxnSpPr/>
          <p:nvPr/>
        </p:nvCxnSpPr>
        <p:spPr>
          <a:xfrm flipV="1">
            <a:off x="1985040" y="2293200"/>
            <a:ext cx="3402720" cy="789120"/>
          </a:xfrm>
          <a:prstGeom prst="curvedConnector3">
            <a:avLst>
              <a:gd name="adj1" fmla="val 25013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503" name="Rectangle 7"/>
          <p:cNvSpPr/>
          <p:nvPr/>
        </p:nvSpPr>
        <p:spPr>
          <a:xfrm>
            <a:off x="5458320" y="1712160"/>
            <a:ext cx="111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4" name="Curved Connector 9"/>
          <p:cNvCxnSpPr/>
          <p:nvPr/>
        </p:nvCxnSpPr>
        <p:spPr>
          <a:xfrm flipV="1" rot="10800000">
            <a:off x="2176920" y="3101040"/>
            <a:ext cx="3198240" cy="200880"/>
          </a:xfrm>
          <a:prstGeom prst="curvedConnector3">
            <a:avLst>
              <a:gd name="adj1" fmla="val 24991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cxnSp>
        <p:nvCxnSpPr>
          <p:cNvPr id="505" name="Curved Connector 12"/>
          <p:cNvCxnSpPr/>
          <p:nvPr/>
        </p:nvCxnSpPr>
        <p:spPr>
          <a:xfrm>
            <a:off x="2233440" y="3970080"/>
            <a:ext cx="3190320" cy="797040"/>
          </a:xfrm>
          <a:prstGeom prst="curvedConnector3">
            <a:avLst>
              <a:gd name="adj1" fmla="val 25008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pic>
        <p:nvPicPr>
          <p:cNvPr id="506" name="Picture 28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525640" y="4362480"/>
            <a:ext cx="1073160" cy="1263240"/>
          </a:xfrm>
          <a:prstGeom prst="rect">
            <a:avLst/>
          </a:prstGeom>
          <a:ln w="0">
            <a:noFill/>
          </a:ln>
        </p:spPr>
      </p:pic>
      <p:sp>
        <p:nvSpPr>
          <p:cNvPr id="507" name="Rectangle 8"/>
          <p:cNvSpPr/>
          <p:nvPr/>
        </p:nvSpPr>
        <p:spPr>
          <a:xfrm>
            <a:off x="5486400" y="3770640"/>
            <a:ext cx="1246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 txBox="1"/>
          <p:nvPr/>
        </p:nvSpPr>
        <p:spPr>
          <a:xfrm>
            <a:off x="2057400" y="2625480"/>
            <a:ext cx="1143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1) 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 txBox="1"/>
          <p:nvPr/>
        </p:nvSpPr>
        <p:spPr>
          <a:xfrm>
            <a:off x="3886200" y="3200400"/>
            <a:ext cx="1143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2) JWT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"/>
          <p:cNvSpPr txBox="1"/>
          <p:nvPr/>
        </p:nvSpPr>
        <p:spPr>
          <a:xfrm>
            <a:off x="2057400" y="4800600"/>
            <a:ext cx="32004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3) JWT with modified claims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57160" y="70488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Authentication Bypass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3" name="Group 2"/>
          <p:cNvGrpSpPr/>
          <p:nvPr/>
        </p:nvGrpSpPr>
        <p:grpSpPr>
          <a:xfrm>
            <a:off x="1288440" y="1408680"/>
            <a:ext cx="3589560" cy="3780720"/>
            <a:chOff x="1288440" y="1408680"/>
            <a:chExt cx="3589560" cy="3780720"/>
          </a:xfrm>
        </p:grpSpPr>
        <p:pic>
          <p:nvPicPr>
            <p:cNvPr id="124" name="Picture 4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3391200" y="1408680"/>
              <a:ext cx="716760" cy="92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5" name="Picture 6" descr=""/>
            <p:cNvPicPr/>
            <p:nvPr/>
          </p:nvPicPr>
          <p:blipFill>
            <a:blip r:embed="rId2"/>
            <a:srcRect l="80808" t="32963" r="2090" b="37635"/>
            <a:stretch/>
          </p:blipFill>
          <p:spPr>
            <a:xfrm>
              <a:off x="1507320" y="1431720"/>
              <a:ext cx="716760" cy="871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6" name="TextBox 7"/>
            <p:cNvSpPr/>
            <p:nvPr/>
          </p:nvSpPr>
          <p:spPr>
            <a:xfrm>
              <a:off x="1507320" y="2237760"/>
              <a:ext cx="7311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/login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TextBox 8"/>
            <p:cNvSpPr/>
            <p:nvPr/>
          </p:nvSpPr>
          <p:spPr>
            <a:xfrm>
              <a:off x="3249360" y="2226960"/>
              <a:ext cx="117180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28" name="Graphic 16" descr=""/>
            <p:cNvPicPr/>
            <p:nvPr/>
          </p:nvPicPr>
          <p:blipFill>
            <a:blip r:embed="rId3"/>
            <a:stretch/>
          </p:blipFill>
          <p:spPr>
            <a:xfrm>
              <a:off x="3363840" y="361296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29" name="Group 23"/>
            <p:cNvGrpSpPr/>
            <p:nvPr/>
          </p:nvGrpSpPr>
          <p:grpSpPr>
            <a:xfrm>
              <a:off x="1288440" y="3469680"/>
              <a:ext cx="1685880" cy="1498320"/>
              <a:chOff x="1288440" y="3469680"/>
              <a:chExt cx="1685880" cy="1498320"/>
            </a:xfrm>
          </p:grpSpPr>
          <p:pic>
            <p:nvPicPr>
              <p:cNvPr id="130" name="Graphic 17" descr=""/>
              <p:cNvPicPr/>
              <p:nvPr/>
            </p:nvPicPr>
            <p:blipFill>
              <a:blip r:embed="rId4"/>
              <a:stretch/>
            </p:blipFill>
            <p:spPr>
              <a:xfrm>
                <a:off x="1398960" y="3469680"/>
                <a:ext cx="950760" cy="9507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1" name="Graphic 18" descr=""/>
              <p:cNvPicPr/>
              <p:nvPr/>
            </p:nvPicPr>
            <p:blipFill>
              <a:blip r:embed="rId5"/>
              <a:stretch/>
            </p:blipFill>
            <p:spPr>
              <a:xfrm>
                <a:off x="1734480" y="3652920"/>
                <a:ext cx="950760" cy="950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2" name="TextBox 19"/>
              <p:cNvSpPr/>
              <p:nvPr/>
            </p:nvSpPr>
            <p:spPr>
              <a:xfrm>
                <a:off x="1288440" y="4604040"/>
                <a:ext cx="16858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Regular Users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33" name="TextBox 20"/>
            <p:cNvSpPr/>
            <p:nvPr/>
          </p:nvSpPr>
          <p:spPr>
            <a:xfrm>
              <a:off x="3384360" y="4551120"/>
              <a:ext cx="958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34" name="Curved Connector 22"/>
            <p:cNvCxnSpPr>
              <a:stCxn id="130" idx="0"/>
              <a:endCxn id="126" idx="2"/>
            </p:cNvCxnSpPr>
            <p:nvPr/>
          </p:nvCxnSpPr>
          <p:spPr>
            <a:xfrm flipV="1" rot="16200000">
              <a:off x="1576800" y="3171960"/>
              <a:ext cx="594000" cy="1800"/>
            </a:xfrm>
            <a:prstGeom prst="curvedConnector3">
              <a:avLst>
                <a:gd name="adj1" fmla="val 24984"/>
              </a:avLst>
            </a:prstGeom>
            <a:ln w="4445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135" name="Curved Connector 25"/>
            <p:cNvCxnSpPr>
              <a:stCxn id="126" idx="2"/>
              <a:endCxn id="124" idx="1"/>
            </p:cNvCxnSpPr>
            <p:nvPr/>
          </p:nvCxnSpPr>
          <p:spPr>
            <a:xfrm flipH="1" flipV="1" rot="5400000">
              <a:off x="2129400" y="1614240"/>
              <a:ext cx="1005480" cy="1518840"/>
            </a:xfrm>
            <a:prstGeom prst="curvedConnector4">
              <a:avLst>
                <a:gd name="adj1" fmla="val -17621"/>
                <a:gd name="adj2" fmla="val 41797"/>
              </a:avLst>
            </a:prstGeom>
            <a:ln w="44450">
              <a:solidFill>
                <a:srgbClr val="548235"/>
              </a:solidFill>
              <a:round/>
              <a:tailEnd len="med" type="triangle" w="med"/>
            </a:ln>
          </p:spPr>
        </p:cxnSp>
        <p:cxnSp>
          <p:nvCxnSpPr>
            <p:cNvPr id="136" name="Curved Connector 29"/>
            <p:cNvCxnSpPr>
              <a:stCxn id="128" idx="0"/>
              <a:endCxn id="127" idx="2"/>
            </p:cNvCxnSpPr>
            <p:nvPr/>
          </p:nvCxnSpPr>
          <p:spPr>
            <a:xfrm flipV="1" rot="16200000">
              <a:off x="3600360" y="3373920"/>
              <a:ext cx="473760" cy="4320"/>
            </a:xfrm>
            <a:prstGeom prst="curvedConnector3">
              <a:avLst>
                <a:gd name="adj1" fmla="val 24942"/>
              </a:avLst>
            </a:prstGeom>
            <a:ln w="44450">
              <a:solidFill>
                <a:srgbClr val="c00000"/>
              </a:solidFill>
              <a:round/>
              <a:tailEnd len="med" type="triangle" w="med"/>
            </a:ln>
          </p:spPr>
        </p:cxnSp>
        <p:sp>
          <p:nvSpPr>
            <p:cNvPr id="137" name="TextBox 33"/>
            <p:cNvSpPr/>
            <p:nvPr/>
          </p:nvSpPr>
          <p:spPr>
            <a:xfrm>
              <a:off x="3836160" y="3032640"/>
              <a:ext cx="1041840" cy="118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Forceful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Browsing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Reliance on Untrusted Inputs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9" name="Group 2"/>
          <p:cNvGrpSpPr/>
          <p:nvPr/>
        </p:nvGrpSpPr>
        <p:grpSpPr>
          <a:xfrm>
            <a:off x="2735640" y="1515240"/>
            <a:ext cx="2509920" cy="3506400"/>
            <a:chOff x="2735640" y="1515240"/>
            <a:chExt cx="2509920" cy="3506400"/>
          </a:xfrm>
        </p:grpSpPr>
        <p:pic>
          <p:nvPicPr>
            <p:cNvPr id="140" name="Picture 3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2934000" y="1515240"/>
              <a:ext cx="716760" cy="924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1" name="TextBox 4"/>
            <p:cNvSpPr/>
            <p:nvPr/>
          </p:nvSpPr>
          <p:spPr>
            <a:xfrm>
              <a:off x="2735640" y="2387880"/>
              <a:ext cx="12924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2" name="Graphic 5" descr=""/>
            <p:cNvPicPr/>
            <p:nvPr/>
          </p:nvPicPr>
          <p:blipFill>
            <a:blip r:embed="rId2"/>
            <a:stretch/>
          </p:blipFill>
          <p:spPr>
            <a:xfrm>
              <a:off x="2906640" y="3719520"/>
              <a:ext cx="950760" cy="95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TextBox 6"/>
            <p:cNvSpPr/>
            <p:nvPr/>
          </p:nvSpPr>
          <p:spPr>
            <a:xfrm>
              <a:off x="2869200" y="4657680"/>
              <a:ext cx="1074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44" name="Curved Connector 7"/>
            <p:cNvCxnSpPr>
              <a:stCxn id="142" idx="0"/>
              <a:endCxn id="141" idx="2"/>
            </p:cNvCxnSpPr>
            <p:nvPr/>
          </p:nvCxnSpPr>
          <p:spPr>
            <a:xfrm rot="16200000">
              <a:off x="2898000" y="3235680"/>
              <a:ext cx="968040" cy="360"/>
            </a:xfrm>
            <a:prstGeom prst="curvedConnector2">
              <a:avLst/>
            </a:prstGeom>
            <a:ln w="44450">
              <a:solidFill>
                <a:srgbClr val="c00000"/>
              </a:solidFill>
              <a:round/>
              <a:tailEnd len="med" type="triangle" w="med"/>
            </a:ln>
          </p:spPr>
        </p:cxnSp>
        <p:sp>
          <p:nvSpPr>
            <p:cNvPr id="145" name="Oval Callout 9"/>
            <p:cNvSpPr/>
            <p:nvPr/>
          </p:nvSpPr>
          <p:spPr>
            <a:xfrm>
              <a:off x="3609720" y="3115440"/>
              <a:ext cx="1480320" cy="749160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32549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I'm admin ;)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6" name="Oval Callout 10"/>
            <p:cNvSpPr/>
            <p:nvPr/>
          </p:nvSpPr>
          <p:spPr>
            <a:xfrm>
              <a:off x="3765240" y="1515240"/>
              <a:ext cx="1480320" cy="749160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32549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Hello admin!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25840" y="42372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Missing/Incorrect Authorization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5078520" y="1260720"/>
            <a:ext cx="716760" cy="92448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2039760" y="1337760"/>
            <a:ext cx="716760" cy="871200"/>
          </a:xfrm>
          <a:prstGeom prst="rect">
            <a:avLst/>
          </a:prstGeom>
          <a:ln w="0">
            <a:noFill/>
          </a:ln>
        </p:spPr>
      </p:pic>
      <p:sp>
        <p:nvSpPr>
          <p:cNvPr id="150" name="TextBox 7"/>
          <p:cNvSpPr/>
          <p:nvPr/>
        </p:nvSpPr>
        <p:spPr>
          <a:xfrm>
            <a:off x="2003040" y="2143800"/>
            <a:ext cx="80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Box 8"/>
          <p:cNvSpPr/>
          <p:nvPr/>
        </p:nvSpPr>
        <p:spPr>
          <a:xfrm>
            <a:off x="4962600" y="2187720"/>
            <a:ext cx="948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/admin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Graphic 16" descr=""/>
          <p:cNvPicPr/>
          <p:nvPr/>
        </p:nvPicPr>
        <p:blipFill>
          <a:blip r:embed="rId3"/>
          <a:stretch/>
        </p:blipFill>
        <p:spPr>
          <a:xfrm>
            <a:off x="1922760" y="368820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153" name="TextBox 20"/>
          <p:cNvSpPr/>
          <p:nvPr/>
        </p:nvSpPr>
        <p:spPr>
          <a:xfrm>
            <a:off x="1856880" y="4640400"/>
            <a:ext cx="107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4" name="Curved Connector 22"/>
          <p:cNvCxnSpPr>
            <a:stCxn id="152" idx="0"/>
            <a:endCxn id="150" idx="2"/>
          </p:cNvCxnSpPr>
          <p:nvPr/>
        </p:nvCxnSpPr>
        <p:spPr>
          <a:xfrm flipH="1" flipV="1" rot="5400000">
            <a:off x="1811160" y="3094200"/>
            <a:ext cx="1180800" cy="7920"/>
          </a:xfrm>
          <a:prstGeom prst="curvedConnector3">
            <a:avLst>
              <a:gd name="adj1" fmla="val 24977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5" name="Curved Connector 25"/>
          <p:cNvCxnSpPr>
            <a:stCxn id="150" idx="2"/>
          </p:cNvCxnSpPr>
          <p:nvPr/>
        </p:nvCxnSpPr>
        <p:spPr>
          <a:xfrm flipH="1" flipV="1" rot="5400000">
            <a:off x="2570760" y="1596600"/>
            <a:ext cx="746280" cy="1077120"/>
          </a:xfrm>
          <a:prstGeom prst="curvedConnector3">
            <a:avLst>
              <a:gd name="adj1" fmla="val -34507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156" name="Curved Connector 29"/>
          <p:cNvCxnSpPr>
            <a:stCxn id="157" idx="2"/>
            <a:endCxn id="148" idx="1"/>
          </p:cNvCxnSpPr>
          <p:nvPr/>
        </p:nvCxnSpPr>
        <p:spPr>
          <a:xfrm flipH="1" flipV="1" rot="5400000">
            <a:off x="4084560" y="1527840"/>
            <a:ext cx="798840" cy="1189440"/>
          </a:xfrm>
          <a:prstGeom prst="curvedConnector4">
            <a:avLst>
              <a:gd name="adj1" fmla="val -22768"/>
              <a:gd name="adj2" fmla="val 49833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58" name="TextBox 33"/>
          <p:cNvSpPr/>
          <p:nvPr/>
        </p:nvSpPr>
        <p:spPr>
          <a:xfrm>
            <a:off x="4284000" y="2673720"/>
            <a:ext cx="1184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Forceful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Browsing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Picture 21" descr=""/>
          <p:cNvPicPr/>
          <p:nvPr/>
        </p:nvPicPr>
        <p:blipFill>
          <a:blip r:embed="rId4"/>
          <a:srcRect l="80444" t="2193" r="2458" b="66608"/>
          <a:stretch/>
        </p:blipFill>
        <p:spPr>
          <a:xfrm>
            <a:off x="3481200" y="1298880"/>
            <a:ext cx="716760" cy="924480"/>
          </a:xfrm>
          <a:prstGeom prst="rect">
            <a:avLst/>
          </a:prstGeom>
          <a:ln w="0">
            <a:noFill/>
          </a:ln>
        </p:spPr>
      </p:pic>
      <p:sp>
        <p:nvSpPr>
          <p:cNvPr id="157" name="TextBox 5"/>
          <p:cNvSpPr/>
          <p:nvPr/>
        </p:nvSpPr>
        <p:spPr>
          <a:xfrm>
            <a:off x="3385080" y="2157480"/>
            <a:ext cx="1009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/limited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 Encryption of Sensitive Data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1507320" y="1431720"/>
            <a:ext cx="716760" cy="871200"/>
          </a:xfrm>
          <a:prstGeom prst="rect">
            <a:avLst/>
          </a:prstGeom>
          <a:ln w="0">
            <a:noFill/>
          </a:ln>
        </p:spPr>
      </p:pic>
      <p:sp>
        <p:nvSpPr>
          <p:cNvPr id="162" name="TextBox 7"/>
          <p:cNvSpPr/>
          <p:nvPr/>
        </p:nvSpPr>
        <p:spPr>
          <a:xfrm>
            <a:off x="1470600" y="2237760"/>
            <a:ext cx="80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Graphic 16" descr=""/>
          <p:cNvPicPr/>
          <p:nvPr/>
        </p:nvPicPr>
        <p:blipFill>
          <a:blip r:embed="rId2"/>
          <a:stretch/>
        </p:blipFill>
        <p:spPr>
          <a:xfrm>
            <a:off x="1390320" y="410148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20"/>
          <p:cNvSpPr/>
          <p:nvPr/>
        </p:nvSpPr>
        <p:spPr>
          <a:xfrm>
            <a:off x="1532160" y="5104440"/>
            <a:ext cx="68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5" name="Curved Connector 22"/>
          <p:cNvCxnSpPr>
            <a:stCxn id="163" idx="0"/>
            <a:endCxn id="162" idx="2"/>
          </p:cNvCxnSpPr>
          <p:nvPr/>
        </p:nvCxnSpPr>
        <p:spPr>
          <a:xfrm flipH="1" flipV="1" rot="5400000">
            <a:off x="1119240" y="3348000"/>
            <a:ext cx="1500120" cy="7920"/>
          </a:xfrm>
          <a:prstGeom prst="curvedConnector3">
            <a:avLst>
              <a:gd name="adj1" fmla="val 25012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66" name="Curved Connector 25"/>
          <p:cNvCxnSpPr>
            <a:stCxn id="161" idx="3"/>
          </p:cNvCxnSpPr>
          <p:nvPr/>
        </p:nvCxnSpPr>
        <p:spPr>
          <a:xfrm>
            <a:off x="2224080" y="1867320"/>
            <a:ext cx="1626120" cy="741240"/>
          </a:xfrm>
          <a:prstGeom prst="curvedConnector3">
            <a:avLst>
              <a:gd name="adj1" fmla="val 33303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67" name="Oval Callout 14"/>
          <p:cNvSpPr/>
          <p:nvPr/>
        </p:nvSpPr>
        <p:spPr>
          <a:xfrm>
            <a:off x="2144160" y="3656160"/>
            <a:ext cx="2544840" cy="85176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325490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Can 3"/>
          <p:cNvSpPr/>
          <p:nvPr/>
        </p:nvSpPr>
        <p:spPr>
          <a:xfrm>
            <a:off x="3576240" y="1196280"/>
            <a:ext cx="2966760" cy="230328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69" name="TextBox 11"/>
          <p:cNvSpPr/>
          <p:nvPr/>
        </p:nvSpPr>
        <p:spPr>
          <a:xfrm>
            <a:off x="4428360" y="1301760"/>
            <a:ext cx="11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0" name="Table 12"/>
          <p:cNvGraphicFramePr/>
          <p:nvPr/>
        </p:nvGraphicFramePr>
        <p:xfrm>
          <a:off x="3848760" y="1959120"/>
          <a:ext cx="2422800" cy="12816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71" name="Graphic 23" descr=""/>
          <p:cNvPicPr/>
          <p:nvPr/>
        </p:nvPicPr>
        <p:blipFill>
          <a:blip r:embed="rId3"/>
          <a:stretch/>
        </p:blipFill>
        <p:spPr>
          <a:xfrm>
            <a:off x="6025680" y="412956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24"/>
          <p:cNvSpPr/>
          <p:nvPr/>
        </p:nvSpPr>
        <p:spPr>
          <a:xfrm>
            <a:off x="5949000" y="5093280"/>
            <a:ext cx="107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3" name="Curved Connector 28"/>
          <p:cNvCxnSpPr>
            <a:endCxn id="171" idx="0"/>
          </p:cNvCxnSpPr>
          <p:nvPr/>
        </p:nvCxnSpPr>
        <p:spPr>
          <a:xfrm flipH="1" rot="16200000">
            <a:off x="5572800" y="3201480"/>
            <a:ext cx="1523880" cy="332640"/>
          </a:xfrm>
          <a:prstGeom prst="curvedConnector3">
            <a:avLst>
              <a:gd name="adj1" fmla="val 16138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74" name="TextBox 30"/>
          <p:cNvSpPr/>
          <p:nvPr/>
        </p:nvSpPr>
        <p:spPr>
          <a:xfrm>
            <a:off x="5142600" y="3634920"/>
            <a:ext cx="1484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Curved Connector 37"/>
          <p:cNvCxnSpPr>
            <a:stCxn id="176" idx="1"/>
          </p:cNvCxnSpPr>
          <p:nvPr/>
        </p:nvCxnSpPr>
        <p:spPr>
          <a:xfrm flipV="1" rot="10800000">
            <a:off x="2116080" y="2339640"/>
            <a:ext cx="1137960" cy="2832840"/>
          </a:xfrm>
          <a:prstGeom prst="curvedConnector3">
            <a:avLst>
              <a:gd name="adj1" fmla="val 36867"/>
            </a:avLst>
          </a:prstGeom>
          <a:ln w="123825">
            <a:solidFill>
              <a:srgbClr val="767171">
                <a:alpha val="31000"/>
              </a:srgbClr>
            </a:solidFill>
            <a:round/>
            <a:tailEnd len="med" type="triangle" w="med"/>
          </a:ln>
        </p:spPr>
      </p:cxn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51040" y="2858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Use of a Broken Crypto Algorithm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Cube 3"/>
          <p:cNvSpPr/>
          <p:nvPr/>
        </p:nvSpPr>
        <p:spPr>
          <a:xfrm>
            <a:off x="1204560" y="1675440"/>
            <a:ext cx="868680" cy="1328760"/>
          </a:xfrm>
          <a:prstGeom prst="cube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76" name="Cube 4"/>
          <p:cNvSpPr/>
          <p:nvPr/>
        </p:nvSpPr>
        <p:spPr>
          <a:xfrm>
            <a:off x="3253680" y="1675440"/>
            <a:ext cx="868680" cy="132876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79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798080" y="2013840"/>
            <a:ext cx="716760" cy="871200"/>
          </a:xfrm>
          <a:prstGeom prst="rect">
            <a:avLst/>
          </a:prstGeom>
          <a:ln w="0">
            <a:noFill/>
          </a:ln>
        </p:spPr>
      </p:pic>
      <p:pic>
        <p:nvPicPr>
          <p:cNvPr id="180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181" name="TextBox 7"/>
          <p:cNvSpPr/>
          <p:nvPr/>
        </p:nvSpPr>
        <p:spPr>
          <a:xfrm>
            <a:off x="1298520" y="5654160"/>
            <a:ext cx="68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2" name="Curved Connector 8"/>
          <p:cNvCxnSpPr>
            <a:stCxn id="183" idx="2"/>
            <a:endCxn id="180" idx="0"/>
          </p:cNvCxnSpPr>
          <p:nvPr/>
        </p:nvCxnSpPr>
        <p:spPr>
          <a:xfrm rot="16200000">
            <a:off x="1011960" y="4067640"/>
            <a:ext cx="1254960" cy="360"/>
          </a:xfrm>
          <a:prstGeom prst="curvedConnector2">
            <a:avLst/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83" name="TextBox 13"/>
          <p:cNvSpPr/>
          <p:nvPr/>
        </p:nvSpPr>
        <p:spPr>
          <a:xfrm>
            <a:off x="812160" y="3076560"/>
            <a:ext cx="165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Secure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Box 15"/>
          <p:cNvSpPr/>
          <p:nvPr/>
        </p:nvSpPr>
        <p:spPr>
          <a:xfrm>
            <a:off x="1558440" y="3952080"/>
            <a:ext cx="2193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Expected File Hash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MD5,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Box 16"/>
          <p:cNvSpPr/>
          <p:nvPr/>
        </p:nvSpPr>
        <p:spPr>
          <a:xfrm>
            <a:off x="4189320" y="2795760"/>
            <a:ext cx="2883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(Expected File)=1234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Graphic 17" descr=""/>
          <p:cNvPicPr/>
          <p:nvPr/>
        </p:nvPicPr>
        <p:blipFill>
          <a:blip r:embed="rId3"/>
          <a:stretch/>
        </p:blipFill>
        <p:spPr>
          <a:xfrm>
            <a:off x="5397480" y="359532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18"/>
          <p:cNvSpPr/>
          <p:nvPr/>
        </p:nvSpPr>
        <p:spPr>
          <a:xfrm>
            <a:off x="4298760" y="4329360"/>
            <a:ext cx="1096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MD5 Collision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6760" cy="924480"/>
          </a:xfrm>
          <a:prstGeom prst="rect">
            <a:avLst/>
          </a:prstGeom>
          <a:ln w="0">
            <a:noFill/>
          </a:ln>
        </p:spPr>
      </p:pic>
      <p:sp>
        <p:nvSpPr>
          <p:cNvPr id="189" name="TextBox 20"/>
          <p:cNvSpPr/>
          <p:nvPr/>
        </p:nvSpPr>
        <p:spPr>
          <a:xfrm>
            <a:off x="2702880" y="5299560"/>
            <a:ext cx="240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(Malware)=1234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Box 22"/>
          <p:cNvSpPr/>
          <p:nvPr/>
        </p:nvSpPr>
        <p:spPr>
          <a:xfrm>
            <a:off x="2657520" y="3142080"/>
            <a:ext cx="2077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Box 26"/>
          <p:cNvSpPr/>
          <p:nvPr/>
        </p:nvSpPr>
        <p:spPr>
          <a:xfrm>
            <a:off x="6108840" y="3351960"/>
            <a:ext cx="954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Picture 46" descr=""/>
          <p:cNvPicPr/>
          <p:nvPr/>
        </p:nvPicPr>
        <p:blipFill>
          <a:blip r:embed="rId5"/>
          <a:srcRect l="80808" t="32963" r="2090" b="37635"/>
          <a:stretch/>
        </p:blipFill>
        <p:spPr>
          <a:xfrm>
            <a:off x="3605760" y="4478400"/>
            <a:ext cx="716760" cy="87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016800" y="336240"/>
            <a:ext cx="105138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Unsalted Hash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947880" y="1443240"/>
            <a:ext cx="716760" cy="871200"/>
          </a:xfrm>
          <a:prstGeom prst="rect">
            <a:avLst/>
          </a:prstGeom>
          <a:ln w="0">
            <a:noFill/>
          </a:ln>
        </p:spPr>
      </p:pic>
      <p:sp>
        <p:nvSpPr>
          <p:cNvPr id="195" name="TextBox 7"/>
          <p:cNvSpPr/>
          <p:nvPr/>
        </p:nvSpPr>
        <p:spPr>
          <a:xfrm>
            <a:off x="911160" y="2249280"/>
            <a:ext cx="80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Graphic 16" descr=""/>
          <p:cNvPicPr/>
          <p:nvPr/>
        </p:nvPicPr>
        <p:blipFill>
          <a:blip r:embed="rId2"/>
          <a:stretch/>
        </p:blipFill>
        <p:spPr>
          <a:xfrm>
            <a:off x="838080" y="418284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197" name="TextBox 20"/>
          <p:cNvSpPr/>
          <p:nvPr/>
        </p:nvSpPr>
        <p:spPr>
          <a:xfrm>
            <a:off x="965880" y="5104080"/>
            <a:ext cx="681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8" name="Curved Connector 22"/>
          <p:cNvCxnSpPr>
            <a:stCxn id="196" idx="0"/>
            <a:endCxn id="195" idx="2"/>
          </p:cNvCxnSpPr>
          <p:nvPr/>
        </p:nvCxnSpPr>
        <p:spPr>
          <a:xfrm flipH="1" flipV="1" rot="5400000">
            <a:off x="528480" y="3398040"/>
            <a:ext cx="1569960" cy="720"/>
          </a:xfrm>
          <a:prstGeom prst="curvedConnector3">
            <a:avLst>
              <a:gd name="adj1" fmla="val 25000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99" name="Curved Connector 25"/>
          <p:cNvCxnSpPr>
            <a:stCxn id="194" idx="3"/>
          </p:cNvCxnSpPr>
          <p:nvPr/>
        </p:nvCxnSpPr>
        <p:spPr>
          <a:xfrm>
            <a:off x="1664640" y="1878840"/>
            <a:ext cx="1641600" cy="845640"/>
          </a:xfrm>
          <a:prstGeom prst="curvedConnector3">
            <a:avLst>
              <a:gd name="adj1" fmla="val 33252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200" name="Oval Callout 14"/>
          <p:cNvSpPr/>
          <p:nvPr/>
        </p:nvSpPr>
        <p:spPr>
          <a:xfrm>
            <a:off x="1585080" y="3667680"/>
            <a:ext cx="2544840" cy="85176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325490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Can 3"/>
          <p:cNvSpPr/>
          <p:nvPr/>
        </p:nvSpPr>
        <p:spPr>
          <a:xfrm>
            <a:off x="3016800" y="1207800"/>
            <a:ext cx="2966760" cy="230328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02" name="TextBox 11"/>
          <p:cNvSpPr/>
          <p:nvPr/>
        </p:nvSpPr>
        <p:spPr>
          <a:xfrm>
            <a:off x="3868920" y="1313280"/>
            <a:ext cx="11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03" name="Table 12"/>
          <p:cNvGraphicFramePr/>
          <p:nvPr/>
        </p:nvGraphicFramePr>
        <p:xfrm>
          <a:off x="3306960" y="2024640"/>
          <a:ext cx="2422800" cy="12816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passhash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204" name="Graphic 23" descr=""/>
          <p:cNvPicPr/>
          <p:nvPr/>
        </p:nvPicPr>
        <p:blipFill>
          <a:blip r:embed="rId3"/>
          <a:stretch/>
        </p:blipFill>
        <p:spPr>
          <a:xfrm>
            <a:off x="5454720" y="418284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205" name="TextBox 24"/>
          <p:cNvSpPr/>
          <p:nvPr/>
        </p:nvSpPr>
        <p:spPr>
          <a:xfrm>
            <a:off x="5384520" y="5106960"/>
            <a:ext cx="107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Box 30"/>
          <p:cNvSpPr/>
          <p:nvPr/>
        </p:nvSpPr>
        <p:spPr>
          <a:xfrm>
            <a:off x="4531320" y="3754440"/>
            <a:ext cx="1484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7" name="Curved Connector 17"/>
          <p:cNvCxnSpPr/>
          <p:nvPr/>
        </p:nvCxnSpPr>
        <p:spPr>
          <a:xfrm flipH="1" rot="16200000">
            <a:off x="4804920" y="3008880"/>
            <a:ext cx="1524600" cy="729360"/>
          </a:xfrm>
          <a:prstGeom prst="curvedConnector3">
            <a:avLst>
              <a:gd name="adj1" fmla="val 25011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graphicFrame>
        <p:nvGraphicFramePr>
          <p:cNvPr id="208" name="Table 31"/>
          <p:cNvGraphicFramePr/>
          <p:nvPr/>
        </p:nvGraphicFramePr>
        <p:xfrm>
          <a:off x="6518160" y="3667680"/>
          <a:ext cx="2744280" cy="1281600"/>
        </p:xfrm>
        <a:graphic>
          <a:graphicData uri="http://schemas.openxmlformats.org/drawingml/2006/table">
            <a:tbl>
              <a:tblPr/>
              <a:tblGrid>
                <a:gridCol w="933120"/>
                <a:gridCol w="669600"/>
                <a:gridCol w="114192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value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md5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sha256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BB74…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09" name="TextBox 32"/>
          <p:cNvSpPr/>
          <p:nvPr/>
        </p:nvSpPr>
        <p:spPr>
          <a:xfrm>
            <a:off x="6662520" y="3298320"/>
            <a:ext cx="2453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Precomputed hashes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807920" y="34632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Password Guessing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958280" y="1690560"/>
            <a:ext cx="716760" cy="8712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"/>
          <p:cNvSpPr/>
          <p:nvPr/>
        </p:nvSpPr>
        <p:spPr>
          <a:xfrm>
            <a:off x="4852800" y="2563560"/>
            <a:ext cx="80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Graphic 5" descr=""/>
          <p:cNvPicPr/>
          <p:nvPr/>
        </p:nvPicPr>
        <p:blipFill>
          <a:blip r:embed="rId2"/>
          <a:stretch/>
        </p:blipFill>
        <p:spPr>
          <a:xfrm>
            <a:off x="2210400" y="1650960"/>
            <a:ext cx="950760" cy="950760"/>
          </a:xfrm>
          <a:prstGeom prst="rect">
            <a:avLst/>
          </a:prstGeom>
          <a:ln w="0">
            <a:noFill/>
          </a:ln>
        </p:spPr>
      </p:pic>
      <p:sp>
        <p:nvSpPr>
          <p:cNvPr id="214" name="TextBox 6"/>
          <p:cNvSpPr/>
          <p:nvPr/>
        </p:nvSpPr>
        <p:spPr>
          <a:xfrm>
            <a:off x="2140200" y="2575080"/>
            <a:ext cx="107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15" name="Table 8"/>
          <p:cNvGraphicFramePr/>
          <p:nvPr/>
        </p:nvGraphicFramePr>
        <p:xfrm>
          <a:off x="707760" y="1690560"/>
          <a:ext cx="1302120" cy="1373400"/>
        </p:xfrm>
        <a:graphic>
          <a:graphicData uri="http://schemas.openxmlformats.org/drawingml/2006/table">
            <a:tbl>
              <a:tblPr/>
              <a:tblGrid>
                <a:gridCol w="130248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123456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16" name="TextBox 9"/>
          <p:cNvSpPr/>
          <p:nvPr/>
        </p:nvSpPr>
        <p:spPr>
          <a:xfrm>
            <a:off x="678960" y="3133440"/>
            <a:ext cx="1324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Common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7" name="Straight Connector 11"/>
          <p:cNvCxnSpPr/>
          <p:nvPr/>
        </p:nvCxnSpPr>
        <p:spPr>
          <a:xfrm flipH="1">
            <a:off x="2565720" y="2896200"/>
            <a:ext cx="10800" cy="361260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218" name="Straight Connector 12"/>
          <p:cNvCxnSpPr/>
          <p:nvPr/>
        </p:nvCxnSpPr>
        <p:spPr>
          <a:xfrm>
            <a:off x="5213880" y="2898720"/>
            <a:ext cx="1800" cy="355392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pic>
        <p:nvPicPr>
          <p:cNvPr id="219" name="Picture 16" descr=""/>
          <p:cNvPicPr/>
          <p:nvPr/>
        </p:nvPicPr>
        <p:blipFill>
          <a:blip r:embed="rId3">
            <a:alphaModFix amt="41000"/>
          </a:blip>
          <a:stretch/>
        </p:blipFill>
        <p:spPr>
          <a:xfrm rot="181200">
            <a:off x="5908320" y="1653120"/>
            <a:ext cx="2014200" cy="2203920"/>
          </a:xfrm>
          <a:prstGeom prst="rect">
            <a:avLst/>
          </a:prstGeom>
          <a:ln w="0">
            <a:noFill/>
          </a:ln>
        </p:spPr>
      </p:pic>
      <p:sp>
        <p:nvSpPr>
          <p:cNvPr id="220" name="TextBox 17"/>
          <p:cNvSpPr/>
          <p:nvPr/>
        </p:nvSpPr>
        <p:spPr>
          <a:xfrm>
            <a:off x="6026760" y="3855600"/>
            <a:ext cx="1897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Policy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Box 18"/>
          <p:cNvSpPr/>
          <p:nvPr/>
        </p:nvSpPr>
        <p:spPr>
          <a:xfrm>
            <a:off x="6553800" y="1787400"/>
            <a:ext cx="8431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  <a:ea typeface="DejaVu Sans"/>
              </a:rPr>
              <a:t>Lockout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Box 19"/>
          <p:cNvSpPr/>
          <p:nvPr/>
        </p:nvSpPr>
        <p:spPr>
          <a:xfrm>
            <a:off x="6507000" y="2095920"/>
            <a:ext cx="11156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  <a:ea typeface="DejaVu Sans"/>
              </a:rPr>
              <a:t>Complexity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Straight Arrow Connector 21"/>
          <p:cNvCxnSpPr/>
          <p:nvPr/>
        </p:nvCxnSpPr>
        <p:spPr>
          <a:xfrm>
            <a:off x="2574720" y="3278160"/>
            <a:ext cx="2632320" cy="180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24" name="TextBox 23"/>
          <p:cNvSpPr/>
          <p:nvPr/>
        </p:nvSpPr>
        <p:spPr>
          <a:xfrm>
            <a:off x="3642840" y="2948760"/>
            <a:ext cx="1548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123456'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5" name="Straight Arrow Connector 24"/>
          <p:cNvCxnSpPr/>
          <p:nvPr/>
        </p:nvCxnSpPr>
        <p:spPr>
          <a:xfrm flipH="1">
            <a:off x="2566440" y="3292560"/>
            <a:ext cx="2649240" cy="85536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226" name="TextBox 27"/>
          <p:cNvSpPr/>
          <p:nvPr/>
        </p:nvSpPr>
        <p:spPr>
          <a:xfrm rot="20570400">
            <a:off x="2383200" y="3561840"/>
            <a:ext cx="2059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7" name="Straight Arrow Connector 28"/>
          <p:cNvCxnSpPr/>
          <p:nvPr/>
        </p:nvCxnSpPr>
        <p:spPr>
          <a:xfrm>
            <a:off x="2567160" y="4171320"/>
            <a:ext cx="2648520" cy="180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28" name="TextBox 29"/>
          <p:cNvSpPr/>
          <p:nvPr/>
        </p:nvSpPr>
        <p:spPr>
          <a:xfrm>
            <a:off x="3508200" y="3843000"/>
            <a:ext cx="1761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Straight Arrow Connector 30"/>
          <p:cNvCxnSpPr/>
          <p:nvPr/>
        </p:nvCxnSpPr>
        <p:spPr>
          <a:xfrm flipH="1">
            <a:off x="2565720" y="4202280"/>
            <a:ext cx="2641320" cy="86976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230" name="TextBox 31"/>
          <p:cNvSpPr/>
          <p:nvPr/>
        </p:nvSpPr>
        <p:spPr>
          <a:xfrm rot="20563200">
            <a:off x="2383920" y="4464360"/>
            <a:ext cx="2059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Box 32"/>
          <p:cNvSpPr/>
          <p:nvPr/>
        </p:nvSpPr>
        <p:spPr>
          <a:xfrm>
            <a:off x="3783960" y="4650120"/>
            <a:ext cx="361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2" name="Straight Arrow Connector 33"/>
          <p:cNvCxnSpPr/>
          <p:nvPr/>
        </p:nvCxnSpPr>
        <p:spPr>
          <a:xfrm>
            <a:off x="2583360" y="5495760"/>
            <a:ext cx="2632320" cy="180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33" name="TextBox 34"/>
          <p:cNvSpPr/>
          <p:nvPr/>
        </p:nvSpPr>
        <p:spPr>
          <a:xfrm>
            <a:off x="3493440" y="5195160"/>
            <a:ext cx="172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ABCDEFG'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4" name="Straight Arrow Connector 37"/>
          <p:cNvCxnSpPr/>
          <p:nvPr/>
        </p:nvCxnSpPr>
        <p:spPr>
          <a:xfrm flipH="1">
            <a:off x="2565720" y="5541480"/>
            <a:ext cx="2641320" cy="769680"/>
          </a:xfrm>
          <a:prstGeom prst="straightConnector1">
            <a:avLst/>
          </a:prstGeom>
          <a:ln w="31750">
            <a:solidFill>
              <a:srgbClr val="70ad47"/>
            </a:solidFill>
            <a:round/>
            <a:tailEnd len="med" type="triangle" w="med"/>
          </a:ln>
        </p:spPr>
      </p:cxnSp>
      <p:sp>
        <p:nvSpPr>
          <p:cNvPr id="235" name="TextBox 38"/>
          <p:cNvSpPr/>
          <p:nvPr/>
        </p:nvSpPr>
        <p:spPr>
          <a:xfrm rot="20638200">
            <a:off x="2394000" y="5740200"/>
            <a:ext cx="206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20678</TotalTime>
  <Application>LibreOffice/7.6.5.2$Linux_X86_64 LibreOffice_project/60$Build-2</Application>
  <AppVersion>15.0000</AppVersion>
  <Words>503</Words>
  <Paragraphs>206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2019-01-08T18:07:44Z</dcterms:created>
  <dc:creator>Paul Ionescu</dc:creator>
  <dc:description/>
  <dc:language>en-US</dc:language>
  <cp:lastModifiedBy/>
  <dcterms:modified xsi:type="dcterms:W3CDTF">2024-04-01T08:25:23Z</dcterms:modified>
  <cp:revision>86</cp:revision>
  <dc:subject/>
  <dc:title>Attack-Grams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22</vt:i4>
  </property>
</Properties>
</file>